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6" r:id="rId1"/>
    <p:sldMasterId id="2147484140" r:id="rId2"/>
    <p:sldMasterId id="2147484154" r:id="rId3"/>
    <p:sldMasterId id="2147484168" r:id="rId4"/>
    <p:sldMasterId id="2147484182" r:id="rId5"/>
    <p:sldMasterId id="2147484210" r:id="rId6"/>
  </p:sldMasterIdLst>
  <p:notesMasterIdLst>
    <p:notesMasterId r:id="rId57"/>
  </p:notesMasterIdLst>
  <p:sldIdLst>
    <p:sldId id="289" r:id="rId7"/>
    <p:sldId id="396" r:id="rId8"/>
    <p:sldId id="292" r:id="rId9"/>
    <p:sldId id="512" r:id="rId10"/>
    <p:sldId id="535" r:id="rId11"/>
    <p:sldId id="536" r:id="rId12"/>
    <p:sldId id="541" r:id="rId13"/>
    <p:sldId id="542" r:id="rId14"/>
    <p:sldId id="543" r:id="rId15"/>
    <p:sldId id="554" r:id="rId16"/>
    <p:sldId id="544" r:id="rId17"/>
    <p:sldId id="545" r:id="rId18"/>
    <p:sldId id="548" r:id="rId19"/>
    <p:sldId id="295" r:id="rId20"/>
    <p:sldId id="390" r:id="rId21"/>
    <p:sldId id="498" r:id="rId22"/>
    <p:sldId id="499" r:id="rId23"/>
    <p:sldId id="500" r:id="rId24"/>
    <p:sldId id="501" r:id="rId25"/>
    <p:sldId id="511" r:id="rId26"/>
    <p:sldId id="505" r:id="rId27"/>
    <p:sldId id="510" r:id="rId28"/>
    <p:sldId id="503" r:id="rId29"/>
    <p:sldId id="504" r:id="rId30"/>
    <p:sldId id="345" r:id="rId31"/>
    <p:sldId id="438" r:id="rId32"/>
    <p:sldId id="444" r:id="rId33"/>
    <p:sldId id="440" r:id="rId34"/>
    <p:sldId id="493" r:id="rId35"/>
    <p:sldId id="495" r:id="rId36"/>
    <p:sldId id="497" r:id="rId37"/>
    <p:sldId id="555" r:id="rId38"/>
    <p:sldId id="418" r:id="rId39"/>
    <p:sldId id="419" r:id="rId40"/>
    <p:sldId id="296" r:id="rId41"/>
    <p:sldId id="556" r:id="rId42"/>
    <p:sldId id="430" r:id="rId43"/>
    <p:sldId id="431" r:id="rId44"/>
    <p:sldId id="446" r:id="rId45"/>
    <p:sldId id="448" r:id="rId46"/>
    <p:sldId id="523" r:id="rId47"/>
    <p:sldId id="436" r:id="rId48"/>
    <p:sldId id="304" r:id="rId49"/>
    <p:sldId id="424" r:id="rId50"/>
    <p:sldId id="428" r:id="rId51"/>
    <p:sldId id="525" r:id="rId52"/>
    <p:sldId id="527" r:id="rId53"/>
    <p:sldId id="529" r:id="rId54"/>
    <p:sldId id="531" r:id="rId55"/>
    <p:sldId id="388" r:id="rId5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00"/>
    <a:srgbClr val="FFFF66"/>
    <a:srgbClr val="990000"/>
    <a:srgbClr val="FFCC00"/>
    <a:srgbClr val="FF7C80"/>
    <a:srgbClr val="99FF99"/>
    <a:srgbClr val="CC99FF"/>
    <a:srgbClr val="CC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5368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7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0.28599999999999998</c:v>
                </c:pt>
                <c:pt idx="1">
                  <c:v>0.57199999999999995</c:v>
                </c:pt>
                <c:pt idx="2">
                  <c:v>0.14199999999999999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4745832118207447"/>
          <c:y val="0.18503211206717604"/>
          <c:w val="0.34328241955866629"/>
          <c:h val="0.66983579635435642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5 А</c:v>
                </c:pt>
                <c:pt idx="1">
                  <c:v>5 Б</c:v>
                </c:pt>
                <c:pt idx="2">
                  <c:v>5 В</c:v>
                </c:pt>
                <c:pt idx="3">
                  <c:v>5 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4.5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5 А</c:v>
                </c:pt>
                <c:pt idx="1">
                  <c:v>5 Б</c:v>
                </c:pt>
                <c:pt idx="2">
                  <c:v>5 В</c:v>
                </c:pt>
                <c:pt idx="3">
                  <c:v>5 Г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4"/>
                <c:pt idx="0">
                  <c:v>5 А</c:v>
                </c:pt>
                <c:pt idx="1">
                  <c:v>5 Б</c:v>
                </c:pt>
                <c:pt idx="2">
                  <c:v>5 В</c:v>
                </c:pt>
                <c:pt idx="3">
                  <c:v>5 Г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301376"/>
        <c:axId val="27302912"/>
      </c:barChart>
      <c:catAx>
        <c:axId val="27301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800" b="1">
                <a:latin typeface="+mj-lt"/>
              </a:defRPr>
            </a:pPr>
            <a:endParaRPr lang="ru-RU"/>
          </a:p>
        </c:txPr>
        <c:crossAx val="27302912"/>
        <c:crosses val="autoZero"/>
        <c:auto val="1"/>
        <c:lblAlgn val="ctr"/>
        <c:lblOffset val="100"/>
        <c:noMultiLvlLbl val="0"/>
      </c:catAx>
      <c:valAx>
        <c:axId val="273029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+mj-lt"/>
              </a:defRPr>
            </a:pPr>
            <a:endParaRPr lang="ru-RU"/>
          </a:p>
        </c:txPr>
        <c:crossAx val="27301376"/>
        <c:crosses val="autoZero"/>
        <c:crossBetween val="between"/>
      </c:valAx>
      <c:spPr>
        <a:solidFill>
          <a:schemeClr val="bg2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8.2895888013998248E-2"/>
                  <c:y val="0.154613448985696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визуальный</c:v>
                </c:pt>
                <c:pt idx="1">
                  <c:v>кинестетический</c:v>
                </c:pt>
                <c:pt idx="2">
                  <c:v>аудиальный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0.35699999999999998</c:v>
                </c:pt>
                <c:pt idx="1">
                  <c:v>0.53600000000000003</c:v>
                </c:pt>
                <c:pt idx="2">
                  <c:v>0.107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5867040925439876"/>
                  <c:y val="-0.147057312056494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22,2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463758032401123"/>
                  <c:y val="0.17460317460317459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14,8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</c:v>
                </c:pt>
                <c:pt idx="1">
                  <c:v>22.2</c:v>
                </c:pt>
                <c:pt idx="2">
                  <c:v>14.8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33,3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650985467094391"/>
                  <c:y val="-0.2254752067553044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59,3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571534460970151E-2"/>
                  <c:y val="0.1325258134163114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визуальный</c:v>
                </c:pt>
                <c:pt idx="1">
                  <c:v>кинестетический</c:v>
                </c:pt>
                <c:pt idx="2">
                  <c:v>аудиальный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33.299999999999997</c:v>
                </c:pt>
                <c:pt idx="1">
                  <c:v>59.3</c:v>
                </c:pt>
                <c:pt idx="2">
                  <c:v>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0.69499999999999995</c:v>
                </c:pt>
                <c:pt idx="1">
                  <c:v>0.26100000000000001</c:v>
                </c:pt>
                <c:pt idx="2">
                  <c:v>4.3999999999999997E-2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56,5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23109043187784"/>
                  <c:y val="2.154087769313372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43,5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визуальный</c:v>
                </c:pt>
                <c:pt idx="1">
                  <c:v>кинестетический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56.5</c:v>
                </c:pt>
                <c:pt idx="1">
                  <c:v>43.5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3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4"/>
          <c:tx>
            <c:strRef>
              <c:f>Лист1!$G$1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Лист1!$G$2:$G$16</c:f>
              <c:numCache>
                <c:formatCode>General</c:formatCode>
                <c:ptCount val="15"/>
              </c:numCache>
            </c:numRef>
          </c:val>
        </c:ser>
        <c:ser>
          <c:idx val="6"/>
          <c:order val="5"/>
          <c:tx>
            <c:strRef>
              <c:f>Лист1!$H$1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Лист1!$H$2:$H$16</c:f>
              <c:numCache>
                <c:formatCode>General</c:formatCode>
                <c:ptCount val="15"/>
              </c:numCache>
            </c:numRef>
          </c:val>
        </c:ser>
        <c:ser>
          <c:idx val="7"/>
          <c:order val="6"/>
          <c:tx>
            <c:strRef>
              <c:f>Лист1!$I$1</c:f>
              <c:strCache>
                <c:ptCount val="1"/>
                <c:pt idx="0">
                  <c:v>Столбец7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Лист1!$I$2:$I$16</c:f>
              <c:numCache>
                <c:formatCode>General</c:formatCode>
                <c:ptCount val="15"/>
              </c:numCache>
            </c:numRef>
          </c:val>
        </c:ser>
        <c:ser>
          <c:idx val="8"/>
          <c:order val="7"/>
          <c:tx>
            <c:strRef>
              <c:f>Лист1!$J$1</c:f>
              <c:strCache>
                <c:ptCount val="1"/>
                <c:pt idx="0">
                  <c:v>Столбец8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Лист1!$J$2:$J$16</c:f>
              <c:numCache>
                <c:formatCode>General</c:formatCode>
                <c:ptCount val="15"/>
              </c:numCache>
            </c:numRef>
          </c:val>
        </c:ser>
        <c:ser>
          <c:idx val="9"/>
          <c:order val="8"/>
          <c:tx>
            <c:strRef>
              <c:f>Лист1!$K$1</c:f>
              <c:strCache>
                <c:ptCount val="1"/>
                <c:pt idx="0">
                  <c:v>Столбец9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Лист1!$K$2:$K$16</c:f>
              <c:numCache>
                <c:formatCode>General</c:formatCode>
                <c:ptCount val="15"/>
              </c:numCache>
            </c:numRef>
          </c:val>
        </c:ser>
        <c:ser>
          <c:idx val="10"/>
          <c:order val="9"/>
          <c:tx>
            <c:strRef>
              <c:f>Лист1!$L$1</c:f>
              <c:strCache>
                <c:ptCount val="1"/>
                <c:pt idx="0">
                  <c:v>Столбец10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Лист1!$L$2:$L$16</c:f>
              <c:numCache>
                <c:formatCode>General</c:formatCode>
                <c:ptCount val="15"/>
              </c:numCache>
            </c:numRef>
          </c:val>
        </c:ser>
        <c:ser>
          <c:idx val="11"/>
          <c:order val="10"/>
          <c:tx>
            <c:strRef>
              <c:f>Лист1!$M$1</c:f>
              <c:strCache>
                <c:ptCount val="1"/>
                <c:pt idx="0">
                  <c:v>Столбец11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Лист1!$M$2:$M$16</c:f>
              <c:numCache>
                <c:formatCode>General</c:formatCode>
                <c:ptCount val="15"/>
              </c:numCache>
            </c:numRef>
          </c:val>
        </c:ser>
        <c:ser>
          <c:idx val="12"/>
          <c:order val="11"/>
          <c:tx>
            <c:strRef>
              <c:f>Лист1!$N$1</c:f>
              <c:strCache>
                <c:ptCount val="1"/>
                <c:pt idx="0">
                  <c:v>Столбец12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Лист1!$N$2:$N$16</c:f>
              <c:numCache>
                <c:formatCode>General</c:formatCode>
                <c:ptCount val="15"/>
              </c:numCache>
            </c:numRef>
          </c:val>
        </c:ser>
        <c:ser>
          <c:idx val="13"/>
          <c:order val="12"/>
          <c:tx>
            <c:strRef>
              <c:f>Лист1!$O$1</c:f>
              <c:strCache>
                <c:ptCount val="1"/>
                <c:pt idx="0">
                  <c:v>Столбец13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Лист1!$O$2:$O$16</c:f>
              <c:numCache>
                <c:formatCode>General</c:formatCode>
                <c:ptCount val="15"/>
              </c:numCache>
            </c:numRef>
          </c:val>
        </c:ser>
        <c:ser>
          <c:idx val="14"/>
          <c:order val="13"/>
          <c:tx>
            <c:strRef>
              <c:f>Лист1!$P$1</c:f>
              <c:strCache>
                <c:ptCount val="1"/>
                <c:pt idx="0">
                  <c:v>Столбец14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Лист1!$P$2:$P$16</c:f>
              <c:numCache>
                <c:formatCode>General</c:formatCode>
                <c:ptCount val="15"/>
              </c:numCache>
            </c:numRef>
          </c:val>
        </c:ser>
        <c:ser>
          <c:idx val="15"/>
          <c:order val="14"/>
          <c:tx>
            <c:strRef>
              <c:f>Лист1!$Q$1</c:f>
              <c:strCache>
                <c:ptCount val="1"/>
                <c:pt idx="0">
                  <c:v>Столбец15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Лист1!$Q$2:$Q$16</c:f>
              <c:numCache>
                <c:formatCode>General</c:formatCode>
                <c:ptCount val="15"/>
              </c:numCache>
            </c:numRef>
          </c:val>
        </c:ser>
        <c:ser>
          <c:idx val="16"/>
          <c:order val="15"/>
          <c:tx>
            <c:strRef>
              <c:f>Лист1!$R$1</c:f>
              <c:strCache>
                <c:ptCount val="1"/>
                <c:pt idx="0">
                  <c:v>Столбец16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Лист1!$R$2:$R$16</c:f>
              <c:numCache>
                <c:formatCode>General</c:formatCode>
                <c:ptCount val="15"/>
              </c:numCache>
            </c:numRef>
          </c:val>
        </c:ser>
        <c:ser>
          <c:idx val="17"/>
          <c:order val="16"/>
          <c:tx>
            <c:strRef>
              <c:f>Лист1!$S$1</c:f>
              <c:strCache>
                <c:ptCount val="1"/>
                <c:pt idx="0">
                  <c:v>Столбец17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Лист1!$S$2:$S$16</c:f>
              <c:numCache>
                <c:formatCode>General</c:formatCode>
                <c:ptCount val="15"/>
              </c:numCache>
            </c:numRef>
          </c:val>
        </c:ser>
        <c:ser>
          <c:idx val="18"/>
          <c:order val="17"/>
          <c:tx>
            <c:strRef>
              <c:f>Лист1!$T$1</c:f>
              <c:strCache>
                <c:ptCount val="1"/>
                <c:pt idx="0">
                  <c:v>Столбец18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Лист1!$T$2:$T$16</c:f>
              <c:numCache>
                <c:formatCode>General</c:formatCode>
                <c:ptCount val="15"/>
              </c:numCache>
            </c:numRef>
          </c:val>
        </c:ser>
        <c:ser>
          <c:idx val="19"/>
          <c:order val="18"/>
          <c:tx>
            <c:strRef>
              <c:f>Лист1!$U$1</c:f>
              <c:strCache>
                <c:ptCount val="1"/>
                <c:pt idx="0">
                  <c:v>Столбец19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Лист1!$U$2:$U$16</c:f>
              <c:numCache>
                <c:formatCode>General</c:formatCode>
                <c:ptCount val="15"/>
              </c:numCache>
            </c:numRef>
          </c:val>
        </c:ser>
        <c:ser>
          <c:idx val="20"/>
          <c:order val="19"/>
          <c:tx>
            <c:strRef>
              <c:f>Лист1!$V$1</c:f>
              <c:strCache>
                <c:ptCount val="1"/>
                <c:pt idx="0">
                  <c:v>Столбец20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Лист1!$V$2:$V$16</c:f>
              <c:numCache>
                <c:formatCode>General</c:formatCode>
                <c:ptCount val="15"/>
              </c:numCache>
            </c:numRef>
          </c:val>
        </c:ser>
        <c:ser>
          <c:idx val="21"/>
          <c:order val="20"/>
          <c:tx>
            <c:strRef>
              <c:f>Лист1!$W$1</c:f>
              <c:strCache>
                <c:ptCount val="1"/>
                <c:pt idx="0">
                  <c:v>Столбец21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Лист1!$W$2:$W$16</c:f>
              <c:numCache>
                <c:formatCode>General</c:formatCode>
                <c:ptCount val="15"/>
              </c:numCache>
            </c:numRef>
          </c:val>
        </c:ser>
        <c:ser>
          <c:idx val="22"/>
          <c:order val="21"/>
          <c:tx>
            <c:strRef>
              <c:f>Лист1!$X$1</c:f>
              <c:strCache>
                <c:ptCount val="1"/>
                <c:pt idx="0">
                  <c:v>Столбец22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Лист1!$X$2:$X$16</c:f>
              <c:numCache>
                <c:formatCode>General</c:formatCode>
                <c:ptCount val="15"/>
              </c:numCache>
            </c:numRef>
          </c:val>
        </c:ser>
        <c:ser>
          <c:idx val="23"/>
          <c:order val="22"/>
          <c:tx>
            <c:strRef>
              <c:f>Лист1!$Y$1</c:f>
              <c:strCache>
                <c:ptCount val="1"/>
                <c:pt idx="0">
                  <c:v>Столбец23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Лист1!$Y$2:$Y$16</c:f>
              <c:numCache>
                <c:formatCode>General</c:formatCode>
                <c:ptCount val="15"/>
              </c:numCache>
            </c:numRef>
          </c:val>
        </c:ser>
        <c:ser>
          <c:idx val="24"/>
          <c:order val="23"/>
          <c:tx>
            <c:strRef>
              <c:f>Лист1!$Z$1</c:f>
              <c:strCache>
                <c:ptCount val="1"/>
                <c:pt idx="0">
                  <c:v>Столбец24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Лист1!$Z$2:$Z$16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5"/>
          <c:order val="24"/>
          <c:tx>
            <c:strRef>
              <c:f>Лист1!$AA$1</c:f>
              <c:strCache>
                <c:ptCount val="1"/>
                <c:pt idx="0">
                  <c:v>Столбец25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Лист1!$AA$2:$AA$16</c:f>
              <c:numCache>
                <c:formatCode>General</c:formatCode>
                <c:ptCount val="15"/>
                <c:pt idx="0">
                  <c:v>63</c:v>
                </c:pt>
                <c:pt idx="1">
                  <c:v>26</c:v>
                </c:pt>
                <c:pt idx="2">
                  <c:v>11</c:v>
                </c:pt>
              </c:numCache>
            </c:numRef>
          </c:val>
        </c:ser>
        <c:ser>
          <c:idx val="26"/>
          <c:order val="25"/>
          <c:tx>
            <c:strRef>
              <c:f>Лист1!$AB$1</c:f>
              <c:strCache>
                <c:ptCount val="1"/>
                <c:pt idx="0">
                  <c:v>Столбец26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Лист1!$AB$2:$AB$16</c:f>
              <c:numCache>
                <c:formatCode>General</c:formatCode>
                <c:ptCount val="15"/>
              </c:numCache>
            </c:numRef>
          </c:val>
        </c:ser>
        <c:ser>
          <c:idx val="27"/>
          <c:order val="26"/>
          <c:tx>
            <c:strRef>
              <c:f>Лист1!$AC$1</c:f>
              <c:strCache>
                <c:ptCount val="1"/>
                <c:pt idx="0">
                  <c:v>Столбец27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Лист1!$AC$2:$AC$16</c:f>
              <c:numCache>
                <c:formatCode>General</c:formatCode>
                <c:ptCount val="15"/>
              </c:numCache>
            </c:numRef>
          </c:val>
        </c:ser>
        <c:ser>
          <c:idx val="28"/>
          <c:order val="27"/>
          <c:tx>
            <c:strRef>
              <c:f>Лист1!$AD$1</c:f>
              <c:strCache>
                <c:ptCount val="1"/>
                <c:pt idx="0">
                  <c:v>Столбец28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Лист1!$AD$2:$AD$16</c:f>
              <c:numCache>
                <c:formatCode>General</c:formatCode>
                <c:ptCount val="15"/>
              </c:numCache>
            </c:numRef>
          </c:val>
        </c:ser>
        <c:ser>
          <c:idx val="29"/>
          <c:order val="28"/>
          <c:tx>
            <c:strRef>
              <c:f>Лист1!$AE$1</c:f>
              <c:strCache>
                <c:ptCount val="1"/>
                <c:pt idx="0">
                  <c:v>Столбец29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Лист1!$AE$2:$AE$16</c:f>
              <c:numCache>
                <c:formatCode>General</c:formatCode>
                <c:ptCount val="15"/>
              </c:numCache>
            </c:numRef>
          </c:val>
        </c:ser>
        <c:ser>
          <c:idx val="30"/>
          <c:order val="29"/>
          <c:tx>
            <c:strRef>
              <c:f>Лист1!$AF$1</c:f>
              <c:strCache>
                <c:ptCount val="1"/>
                <c:pt idx="0">
                  <c:v>Столбец30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Лист1!$AF$2:$AF$16</c:f>
              <c:numCache>
                <c:formatCode>General</c:formatCode>
                <c:ptCount val="15"/>
              </c:numCache>
            </c:numRef>
          </c:val>
        </c:ser>
        <c:ser>
          <c:idx val="31"/>
          <c:order val="30"/>
          <c:tx>
            <c:strRef>
              <c:f>Лист1!$AG$1</c:f>
              <c:strCache>
                <c:ptCount val="1"/>
                <c:pt idx="0">
                  <c:v>Столбец31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Лист1!$AG$2:$AG$16</c:f>
              <c:numCache>
                <c:formatCode>General</c:formatCode>
                <c:ptCount val="15"/>
              </c:numCache>
            </c:numRef>
          </c:val>
        </c:ser>
        <c:ser>
          <c:idx val="32"/>
          <c:order val="31"/>
          <c:tx>
            <c:strRef>
              <c:f>Лист1!$AH$1</c:f>
              <c:strCache>
                <c:ptCount val="1"/>
                <c:pt idx="0">
                  <c:v>Столбец32</c:v>
                </c:pt>
              </c:strCache>
            </c:strRef>
          </c:tx>
          <c:cat>
            <c:strRef>
              <c:f>Лист1!$A$2:$A$16</c:f>
              <c:strCache>
                <c:ptCount val="3"/>
                <c:pt idx="0">
                  <c:v>правое полушарие</c:v>
                </c:pt>
                <c:pt idx="1">
                  <c:v>левое полушарие</c:v>
                </c:pt>
                <c:pt idx="2">
                  <c:v>равнополушарные</c:v>
                </c:pt>
              </c:strCache>
            </c:strRef>
          </c:cat>
          <c:val>
            <c:numRef>
              <c:f>Лист1!$AH$2:$AH$16</c:f>
              <c:numCache>
                <c:formatCode>General</c:formatCode>
                <c:ptCount val="1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2517377635487873"/>
                  <c:y val="-0.1181642607174103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63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4917942949439"/>
                  <c:y val="1.958880139982502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334515877822964"/>
                  <c:y val="0.1333333333333333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'[Диаграмма в Microsoft PowerPoint]Лист1'!$Z$2:$Z$4</c:f>
              <c:strCache>
                <c:ptCount val="3"/>
                <c:pt idx="0">
                  <c:v>правое </c:v>
                </c:pt>
                <c:pt idx="1">
                  <c:v>левое</c:v>
                </c:pt>
                <c:pt idx="2">
                  <c:v>равнополушарные</c:v>
                </c:pt>
              </c:strCache>
            </c:strRef>
          </c:cat>
          <c:val>
            <c:numRef>
              <c:f>'[Диаграмма в Microsoft PowerPoint]Лист1'!$AA$2:$AA$4</c:f>
              <c:numCache>
                <c:formatCode>General</c:formatCode>
                <c:ptCount val="3"/>
                <c:pt idx="0">
                  <c:v>63</c:v>
                </c:pt>
                <c:pt idx="1">
                  <c:v>26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29,6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449912510936161E-2"/>
                  <c:y val="6.953100157020254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визуальный</c:v>
                </c:pt>
                <c:pt idx="1">
                  <c:v>кинестетический</c:v>
                </c:pt>
                <c:pt idx="2">
                  <c:v>аудиальный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29.6</c:v>
                </c:pt>
                <c:pt idx="1">
                  <c:v>63</c:v>
                </c:pt>
                <c:pt idx="2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4A715B-B033-4ED4-9407-DD56EBFF1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99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A715B-B033-4ED4-9407-DD56EBFF192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A715B-B033-4ED4-9407-DD56EBFF192B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A715B-B033-4ED4-9407-DD56EBFF192B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A715B-B033-4ED4-9407-DD56EBFF192B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A715B-B033-4ED4-9407-DD56EBFF192B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A715B-B033-4ED4-9407-DD56EBFF192B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A715B-B033-4ED4-9407-DD56EBFF192B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A715B-B033-4ED4-9407-DD56EBFF192B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48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4C340-6F04-4340-B027-DD80309593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6BE95-EADA-4E89-97FB-9858C42028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9ABDC-7D14-4DC0-8F0B-D6B7EA8705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744E-6A01-40AE-A769-0CAC41F9B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F59A6-FF4A-4AEB-B470-48A46ACC4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4C340-6F04-4340-B027-DD803095934D}" type="slidenum">
              <a:rPr lang="ru-RU" smtClean="0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31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D6E18-ABBB-4C0E-B016-139C8CA7AE1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70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06BEA-DD15-47FD-B4C9-566F11046FD5}" type="slidenum">
              <a:rPr lang="ru-RU" smtClean="0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28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196E6-067E-47A2-9AF6-8CA8C5BAFB4C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97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940D7-1089-4BE4-9AFC-F2576F8D268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8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D37CB-0F4A-45B3-9907-45DC04ED012A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86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D6E18-ABBB-4C0E-B016-139C8CA7AE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A5F8F-F223-4F43-ADB3-5477D6C5B419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36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883BC-00FD-4052-B894-BE00EC7AEE9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833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5537CEE-9A79-42E6-808E-976D93281B63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0094034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6BE95-EADA-4E89-97FB-9858C420288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477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9ABDC-7D14-4DC0-8F0B-D6B7EA870547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7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744E-6A01-40AE-A769-0CAC41F9BF2B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78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F59A6-FF4A-4AEB-B470-48A46ACC4FB5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494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4C340-6F04-4340-B027-DD803095934D}" type="slidenum">
              <a:rPr lang="ru-RU" smtClean="0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844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D6E18-ABBB-4C0E-B016-139C8CA7AE1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753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06BEA-DD15-47FD-B4C9-566F11046FD5}" type="slidenum">
              <a:rPr lang="ru-RU" smtClean="0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23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06BEA-DD15-47FD-B4C9-566F11046F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196E6-067E-47A2-9AF6-8CA8C5BAFB4C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659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940D7-1089-4BE4-9AFC-F2576F8D268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9778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D37CB-0F4A-45B3-9907-45DC04ED012A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40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A5F8F-F223-4F43-ADB3-5477D6C5B419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925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883BC-00FD-4052-B894-BE00EC7AEE9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91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5537CEE-9A79-42E6-808E-976D93281B63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089102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6BE95-EADA-4E89-97FB-9858C420288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942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9ABDC-7D14-4DC0-8F0B-D6B7EA870547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298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744E-6A01-40AE-A769-0CAC41F9BF2B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291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F59A6-FF4A-4AEB-B470-48A46ACC4FB5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1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196E6-067E-47A2-9AF6-8CA8C5BAFB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4C340-6F04-4340-B027-DD803095934D}" type="slidenum">
              <a:rPr lang="ru-RU" smtClean="0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10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D6E18-ABBB-4C0E-B016-139C8CA7AE1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9884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06BEA-DD15-47FD-B4C9-566F11046FD5}" type="slidenum">
              <a:rPr lang="ru-RU" smtClean="0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2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196E6-067E-47A2-9AF6-8CA8C5BAFB4C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547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940D7-1089-4BE4-9AFC-F2576F8D268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138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D37CB-0F4A-45B3-9907-45DC04ED012A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2651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A5F8F-F223-4F43-ADB3-5477D6C5B419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046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883BC-00FD-4052-B894-BE00EC7AEE9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533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5537CEE-9A79-42E6-808E-976D93281B63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694324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6BE95-EADA-4E89-97FB-9858C420288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5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940D7-1089-4BE4-9AFC-F2576F8D26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9ABDC-7D14-4DC0-8F0B-D6B7EA870547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849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744E-6A01-40AE-A769-0CAC41F9BF2B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766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F59A6-FF4A-4AEB-B470-48A46ACC4FB5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745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4C340-6F04-4340-B027-DD803095934D}" type="slidenum">
              <a:rPr lang="ru-RU" smtClean="0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80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D6E18-ABBB-4C0E-B016-139C8CA7AE1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044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06BEA-DD15-47FD-B4C9-566F11046FD5}" type="slidenum">
              <a:rPr lang="ru-RU" smtClean="0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05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196E6-067E-47A2-9AF6-8CA8C5BAFB4C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137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940D7-1089-4BE4-9AFC-F2576F8D268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2481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D37CB-0F4A-45B3-9907-45DC04ED012A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49985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A5F8F-F223-4F43-ADB3-5477D6C5B419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96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D37CB-0F4A-45B3-9907-45DC04ED01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883BC-00FD-4052-B894-BE00EC7AEE9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9219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5537CEE-9A79-42E6-808E-976D93281B63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340365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6BE95-EADA-4E89-97FB-9858C420288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506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9ABDC-7D14-4DC0-8F0B-D6B7EA870547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1032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744E-6A01-40AE-A769-0CAC41F9BF2B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335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F59A6-FF4A-4AEB-B470-48A46ACC4FB5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011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4C340-6F04-4340-B027-DD803095934D}" type="slidenum">
              <a:rPr lang="ru-RU" smtClean="0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63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D6E18-ABBB-4C0E-B016-139C8CA7AE1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3627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06BEA-DD15-47FD-B4C9-566F11046FD5}" type="slidenum">
              <a:rPr lang="ru-RU" smtClean="0">
                <a:solidFill>
                  <a:srgbClr val="F4E7ED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4E7E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41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196E6-067E-47A2-9AF6-8CA8C5BAFB4C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A5F8F-F223-4F43-ADB3-5477D6C5B4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940D7-1089-4BE4-9AFC-F2576F8D268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808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D37CB-0F4A-45B3-9907-45DC04ED012A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659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A5F8F-F223-4F43-ADB3-5477D6C5B419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743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883BC-00FD-4052-B894-BE00EC7AEE9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010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5537CEE-9A79-42E6-808E-976D93281B63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0219468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6BE95-EADA-4E89-97FB-9858C4202880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037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E9ABDC-7D14-4DC0-8F0B-D6B7EA870547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87837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8744E-6A01-40AE-A769-0CAC41F9BF2B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366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F59A6-FF4A-4AEB-B470-48A46ACC4FB5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3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883BC-00FD-4052-B894-BE00EC7AEE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5537CEE-9A79-42E6-808E-976D93281B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7236415-6770-47F2-B3BD-2ADADE234A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  <p:sldLayoutId id="2147484138" r:id="rId12"/>
    <p:sldLayoutId id="214748413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7236415-6770-47F2-B3BD-2ADADE234A2B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472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  <p:sldLayoutId id="214748415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7236415-6770-47F2-B3BD-2ADADE234A2B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180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6" r:id="rId12"/>
    <p:sldLayoutId id="2147484167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7236415-6770-47F2-B3BD-2ADADE234A2B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609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7236415-6770-47F2-B3BD-2ADADE234A2B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299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  <p:sldLayoutId id="214748419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7236415-6770-47F2-B3BD-2ADADE234A2B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466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  <p:sldLayoutId id="2147484222" r:id="rId12"/>
    <p:sldLayoutId id="214748422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686800" cy="2133600"/>
          </a:xfrm>
        </p:spPr>
        <p:txBody>
          <a:bodyPr/>
          <a:lstStyle/>
          <a:p>
            <a:pPr algn="ctr" eaLnBrk="1" hangingPunct="1"/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Психолого-педагогический консилиум по преемственности и итогам адаптации 5-х классов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572000"/>
            <a:ext cx="2209800" cy="68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2016-2017 учебный год</a:t>
            </a:r>
          </a:p>
        </p:txBody>
      </p:sp>
      <p:pic>
        <p:nvPicPr>
          <p:cNvPr id="59409" name="Picture 17" descr="imagesCADBDN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09800"/>
            <a:ext cx="6468176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Ведущие каналы восприятия 5 В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98060775"/>
              </p:ext>
            </p:extLst>
          </p:nvPr>
        </p:nvGraphicFramePr>
        <p:xfrm>
          <a:off x="457200" y="1524000"/>
          <a:ext cx="8382000" cy="453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9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Ведущее полушарие 5 Г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05672020"/>
              </p:ext>
            </p:extLst>
          </p:nvPr>
        </p:nvGraphicFramePr>
        <p:xfrm>
          <a:off x="457200" y="1600200"/>
          <a:ext cx="8229600" cy="445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398436"/>
              </p:ext>
            </p:extLst>
          </p:nvPr>
        </p:nvGraphicFramePr>
        <p:xfrm>
          <a:off x="1295400" y="1676400"/>
          <a:ext cx="6934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32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Ведущий канал восприятия 5 Г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25764793"/>
              </p:ext>
            </p:extLst>
          </p:nvPr>
        </p:nvGraphicFramePr>
        <p:xfrm>
          <a:off x="457200" y="1600200"/>
          <a:ext cx="8229600" cy="445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881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762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 </a:t>
            </a:r>
            <a:r>
              <a:rPr lang="ru-RU" sz="3600" b="1" dirty="0" smtClean="0"/>
              <a:t>Сводная таблица ( % )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005528"/>
              </p:ext>
            </p:extLst>
          </p:nvPr>
        </p:nvGraphicFramePr>
        <p:xfrm>
          <a:off x="533402" y="1523999"/>
          <a:ext cx="8153397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71"/>
                <a:gridCol w="1164771"/>
                <a:gridCol w="1164771"/>
                <a:gridCol w="1164771"/>
                <a:gridCol w="1164771"/>
                <a:gridCol w="1164771"/>
                <a:gridCol w="1164771"/>
              </a:tblGrid>
              <a:tr h="142196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ПП</a:t>
                      </a:r>
                    </a:p>
                    <a:p>
                      <a:pPr algn="ctr"/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ЛП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РП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К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</a:tr>
              <a:tr h="8256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28,6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6600"/>
                          </a:solidFill>
                          <a:latin typeface="+mj-lt"/>
                        </a:rPr>
                        <a:t>57,2</a:t>
                      </a:r>
                      <a:endParaRPr lang="ru-RU" sz="3200" b="1" dirty="0">
                        <a:solidFill>
                          <a:srgbClr val="FF66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14,2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35,7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53,6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10,7</a:t>
                      </a:r>
                      <a:endParaRPr lang="ru-RU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256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Б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63,0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6600"/>
                          </a:solidFill>
                          <a:latin typeface="+mj-lt"/>
                        </a:rPr>
                        <a:t>22,2</a:t>
                      </a:r>
                      <a:endParaRPr lang="ru-RU" sz="3200" b="1" dirty="0">
                        <a:solidFill>
                          <a:srgbClr val="FF66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14,8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33,3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59,3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7,4</a:t>
                      </a:r>
                      <a:endParaRPr lang="ru-RU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256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69,5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6600"/>
                          </a:solidFill>
                          <a:latin typeface="+mj-lt"/>
                        </a:rPr>
                        <a:t>26,1</a:t>
                      </a:r>
                      <a:endParaRPr lang="ru-RU" sz="3200" b="1" dirty="0">
                        <a:solidFill>
                          <a:srgbClr val="FF66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4,4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56,5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43,5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-</a:t>
                      </a:r>
                      <a:endParaRPr lang="ru-RU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256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Г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63,0</a:t>
                      </a:r>
                      <a:endParaRPr lang="ru-RU" sz="32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6600"/>
                          </a:solidFill>
                          <a:latin typeface="+mj-lt"/>
                        </a:rPr>
                        <a:t>26,0</a:t>
                      </a:r>
                      <a:endParaRPr lang="ru-RU" sz="3200" b="1" dirty="0">
                        <a:solidFill>
                          <a:srgbClr val="FF66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4,4</a:t>
                      </a:r>
                      <a:endParaRPr lang="ru-RU" sz="3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29,6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63,0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7,4</a:t>
                      </a:r>
                      <a:endParaRPr lang="ru-RU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51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05800" cy="131127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Познавательные действия:</a:t>
            </a:r>
          </a:p>
        </p:txBody>
      </p:sp>
      <p:sp>
        <p:nvSpPr>
          <p:cNvPr id="67587" name="Содержимое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3810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ru-RU" sz="2800" b="1" dirty="0" err="1" smtClean="0">
                <a:latin typeface="+mj-lt"/>
              </a:rPr>
              <a:t>Общеучебные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dirty="0" smtClean="0">
                <a:latin typeface="+mj-lt"/>
              </a:rPr>
              <a:t>(извлечение информации из прослушанных текстов, смысловое чтение, осознанное и произвольное построение речевого высказывания)</a:t>
            </a:r>
          </a:p>
          <a:p>
            <a:pPr eaLnBrk="1" hangingPunct="1"/>
            <a:endParaRPr lang="ru-RU" sz="2800" dirty="0" smtClean="0">
              <a:latin typeface="+mj-lt"/>
            </a:endParaRPr>
          </a:p>
          <a:p>
            <a:pPr eaLnBrk="1" hangingPunct="1"/>
            <a:r>
              <a:rPr lang="ru-RU" sz="2800" b="1" dirty="0" smtClean="0">
                <a:latin typeface="+mj-lt"/>
              </a:rPr>
              <a:t>Логические</a:t>
            </a:r>
            <a:r>
              <a:rPr lang="ru-RU" sz="2800" dirty="0" smtClean="0">
                <a:latin typeface="+mj-lt"/>
              </a:rPr>
              <a:t> (</a:t>
            </a:r>
            <a:r>
              <a:rPr lang="ru-RU" sz="2800" dirty="0" err="1" smtClean="0">
                <a:latin typeface="+mj-lt"/>
              </a:rPr>
              <a:t>сформированность</a:t>
            </a:r>
            <a:r>
              <a:rPr lang="ru-RU" sz="2800" dirty="0" smtClean="0">
                <a:latin typeface="+mj-lt"/>
              </a:rPr>
              <a:t> словесно-логического мышления, операций анализа и синтеза, классификация, установление причинно-следственных связей , произвольная смысловая память и др.)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839200" cy="13144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</a:rPr>
              <a:t>Уровень </a:t>
            </a:r>
            <a:r>
              <a:rPr lang="ru-RU" b="1" dirty="0" err="1" smtClean="0">
                <a:solidFill>
                  <a:srgbClr val="000000"/>
                </a:solidFill>
                <a:latin typeface="Bookman Old Style" pitchFamily="18" charset="0"/>
              </a:rPr>
              <a:t>сформированности</a:t>
            </a:r>
            <a:r>
              <a:rPr lang="ru-RU" b="1" dirty="0" smtClean="0">
                <a:solidFill>
                  <a:srgbClr val="000000"/>
                </a:solidFill>
                <a:latin typeface="Bookman Old Style" pitchFamily="18" charset="0"/>
              </a:rPr>
              <a:t> навыка чтения</a:t>
            </a:r>
          </a:p>
        </p:txBody>
      </p:sp>
      <p:sp>
        <p:nvSpPr>
          <p:cNvPr id="72707" name="Содержимое 2"/>
          <p:cNvSpPr>
            <a:spLocks noGrp="1"/>
          </p:cNvSpPr>
          <p:nvPr>
            <p:ph idx="1"/>
          </p:nvPr>
        </p:nvSpPr>
        <p:spPr>
          <a:xfrm>
            <a:off x="228600" y="2362200"/>
            <a:ext cx="87630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Californian FB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ru-RU" i="1" dirty="0" smtClean="0">
                <a:solidFill>
                  <a:srgbClr val="000000"/>
                </a:solidFill>
              </a:rPr>
              <a:t>   </a:t>
            </a:r>
            <a:r>
              <a:rPr lang="ru-RU" b="1" i="1" dirty="0" smtClean="0">
                <a:solidFill>
                  <a:srgbClr val="000000"/>
                </a:solidFill>
                <a:latin typeface="Californian FB" pitchFamily="18" charset="0"/>
              </a:rPr>
              <a:t>Скоро она зашла в самую чащу ____. Ни одна ___ не залетала сюда, ни единый ___ ___ не проникал сквозь ___ ветви. Высокие стволы ____ плотными рядами, точно стены. Кругом было так ____, что </a:t>
            </a:r>
            <a:r>
              <a:rPr lang="ru-RU" b="1" i="1" dirty="0" err="1" smtClean="0">
                <a:solidFill>
                  <a:srgbClr val="000000"/>
                </a:solidFill>
                <a:latin typeface="Californian FB" pitchFamily="18" charset="0"/>
              </a:rPr>
              <a:t>Элиза</a:t>
            </a:r>
            <a:r>
              <a:rPr lang="ru-RU" b="1" i="1" dirty="0" smtClean="0">
                <a:solidFill>
                  <a:srgbClr val="000000"/>
                </a:solidFill>
                <a:latin typeface="Californian FB" pitchFamily="18" charset="0"/>
              </a:rPr>
              <a:t> ___ свои собственные шаги, слышала шуршание каждого сухого ____, попадавшего ей ____ ноги. Никогда ещё </a:t>
            </a:r>
            <a:r>
              <a:rPr lang="ru-RU" b="1" i="1" dirty="0" err="1" smtClean="0">
                <a:solidFill>
                  <a:srgbClr val="000000"/>
                </a:solidFill>
                <a:latin typeface="Californian FB" pitchFamily="18" charset="0"/>
              </a:rPr>
              <a:t>Элиза</a:t>
            </a:r>
            <a:r>
              <a:rPr lang="ru-RU" b="1" i="1" dirty="0" smtClean="0">
                <a:solidFill>
                  <a:srgbClr val="000000"/>
                </a:solidFill>
                <a:latin typeface="Californian FB" pitchFamily="18" charset="0"/>
              </a:rPr>
              <a:t> _____ в такой глуши.</a:t>
            </a:r>
            <a:r>
              <a:rPr lang="ru-RU" b="1" dirty="0" smtClean="0">
                <a:solidFill>
                  <a:srgbClr val="664D00"/>
                </a:solidFill>
                <a:latin typeface="Californian FB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8686800" cy="533400"/>
          </a:xfrm>
        </p:spPr>
        <p:txBody>
          <a:bodyPr anchor="b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Уровень </a:t>
            </a:r>
            <a:r>
              <a:rPr lang="ru-RU" sz="2400" b="1" dirty="0" err="1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сформированности</a:t>
            </a: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смыслового чтения 5 А класса</a:t>
            </a:r>
          </a:p>
        </p:txBody>
      </p:sp>
      <p:graphicFrame>
        <p:nvGraphicFramePr>
          <p:cNvPr id="68948" name="Group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112412"/>
              </p:ext>
            </p:extLst>
          </p:nvPr>
        </p:nvGraphicFramePr>
        <p:xfrm>
          <a:off x="152401" y="381002"/>
          <a:ext cx="8686799" cy="6391656"/>
        </p:xfrm>
        <a:graphic>
          <a:graphicData uri="http://schemas.openxmlformats.org/drawingml/2006/table">
            <a:tbl>
              <a:tblPr/>
              <a:tblGrid>
                <a:gridCol w="518549"/>
                <a:gridCol w="2107412"/>
                <a:gridCol w="1287012"/>
                <a:gridCol w="1268626"/>
                <a:gridCol w="1235676"/>
                <a:gridCol w="1173892"/>
                <a:gridCol w="1095632"/>
              </a:tblGrid>
              <a:tr h="613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 развития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устной речи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Скорость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чтения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Балл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успешности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навыка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Словесно-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логическое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мышление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141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2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-76200"/>
            <a:ext cx="8534400" cy="381000"/>
          </a:xfrm>
        </p:spPr>
        <p:txBody>
          <a:bodyPr anchor="b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Уровень </a:t>
            </a:r>
            <a:r>
              <a:rPr lang="ru-RU" sz="2400" b="1" dirty="0" err="1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сформированности</a:t>
            </a: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смыслового чтения 5 Б класса</a:t>
            </a:r>
          </a:p>
        </p:txBody>
      </p:sp>
      <p:graphicFrame>
        <p:nvGraphicFramePr>
          <p:cNvPr id="68948" name="Group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6017"/>
              </p:ext>
            </p:extLst>
          </p:nvPr>
        </p:nvGraphicFramePr>
        <p:xfrm>
          <a:off x="457201" y="533399"/>
          <a:ext cx="8458198" cy="6221011"/>
        </p:xfrm>
        <a:graphic>
          <a:graphicData uri="http://schemas.openxmlformats.org/drawingml/2006/table">
            <a:tbl>
              <a:tblPr/>
              <a:tblGrid>
                <a:gridCol w="380999"/>
                <a:gridCol w="1798748"/>
                <a:gridCol w="1294156"/>
                <a:gridCol w="1283834"/>
                <a:gridCol w="1283834"/>
                <a:gridCol w="1208314"/>
                <a:gridCol w="1208313"/>
              </a:tblGrid>
              <a:tr h="606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развития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устной речи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Скорость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чтения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Балл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успешности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навыка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Словесно-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логическое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мышление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29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165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50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71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686800" cy="228600"/>
          </a:xfrm>
        </p:spPr>
        <p:txBody>
          <a:bodyPr anchor="b">
            <a:normAutofit fontScale="90000"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Уровень </a:t>
            </a:r>
            <a:r>
              <a:rPr lang="ru-RU" sz="2400" b="1" dirty="0" err="1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сформированности</a:t>
            </a: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смыслового чтения 5 В класса</a:t>
            </a:r>
          </a:p>
        </p:txBody>
      </p:sp>
      <p:graphicFrame>
        <p:nvGraphicFramePr>
          <p:cNvPr id="68948" name="Group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49799"/>
              </p:ext>
            </p:extLst>
          </p:nvPr>
        </p:nvGraphicFramePr>
        <p:xfrm>
          <a:off x="304800" y="381002"/>
          <a:ext cx="8610601" cy="6391656"/>
        </p:xfrm>
        <a:graphic>
          <a:graphicData uri="http://schemas.openxmlformats.org/drawingml/2006/table">
            <a:tbl>
              <a:tblPr/>
              <a:tblGrid>
                <a:gridCol w="381000"/>
                <a:gridCol w="1752600"/>
                <a:gridCol w="1295400"/>
                <a:gridCol w="1295400"/>
                <a:gridCol w="1295400"/>
                <a:gridCol w="1295400"/>
                <a:gridCol w="1295401"/>
              </a:tblGrid>
              <a:tr h="605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 развития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устной речи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Скорость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чтения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Балл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успешности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навыка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Словесно-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логическое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мышление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827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145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0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-76200"/>
            <a:ext cx="8534400" cy="457200"/>
          </a:xfrm>
        </p:spPr>
        <p:txBody>
          <a:bodyPr anchor="b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Уровень</a:t>
            </a: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сформированности</a:t>
            </a: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смыслового чтения 5 Г класса</a:t>
            </a:r>
          </a:p>
        </p:txBody>
      </p:sp>
      <p:graphicFrame>
        <p:nvGraphicFramePr>
          <p:cNvPr id="68948" name="Group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91436"/>
              </p:ext>
            </p:extLst>
          </p:nvPr>
        </p:nvGraphicFramePr>
        <p:xfrm>
          <a:off x="609600" y="609604"/>
          <a:ext cx="7924800" cy="6095993"/>
        </p:xfrm>
        <a:graphic>
          <a:graphicData uri="http://schemas.openxmlformats.org/drawingml/2006/table">
            <a:tbl>
              <a:tblPr/>
              <a:tblGrid>
                <a:gridCol w="361833"/>
                <a:gridCol w="1470509"/>
                <a:gridCol w="1076533"/>
                <a:gridCol w="1214795"/>
                <a:gridCol w="1034926"/>
                <a:gridCol w="1486243"/>
                <a:gridCol w="1279961"/>
              </a:tblGrid>
              <a:tr h="471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 развития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устной речи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Скорость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чтения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Балл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успешности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навыка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Словесно-логическое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мышление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82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89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132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Вср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5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Ср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ЦЕННОСТНЫЕ ОРИЕНТИРЫ НАЧАЛЬНОГО ОБРАЗОВАНИЯ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400" i="1" dirty="0" smtClean="0">
              <a:solidFill>
                <a:srgbClr val="000000"/>
              </a:solidFill>
            </a:endParaRPr>
          </a:p>
          <a:p>
            <a:r>
              <a:rPr lang="ru-RU" sz="2400" b="1" i="1" dirty="0" smtClean="0">
                <a:solidFill>
                  <a:srgbClr val="000000"/>
                </a:solidFill>
              </a:rPr>
              <a:t>Развитие умения учиться</a:t>
            </a:r>
            <a:r>
              <a:rPr lang="ru-RU" sz="2400" i="1" dirty="0" smtClean="0"/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как первого шага к самообразованию и самовоспитанию (развитие широких познавательных интересов, любознательности, умения учиться и организовывать свою деятельность)</a:t>
            </a:r>
          </a:p>
          <a:p>
            <a:endParaRPr lang="ru-RU" sz="2400" dirty="0" smtClean="0"/>
          </a:p>
          <a:p>
            <a:r>
              <a:rPr lang="ru-RU" sz="2400" b="1" i="1" dirty="0" smtClean="0">
                <a:solidFill>
                  <a:srgbClr val="000000"/>
                </a:solidFill>
              </a:rPr>
              <a:t>Развитие самостоятельности, инициативы и ответственности </a:t>
            </a:r>
            <a:r>
              <a:rPr lang="ru-RU" sz="2400" dirty="0" smtClean="0">
                <a:solidFill>
                  <a:srgbClr val="000000"/>
                </a:solidFill>
              </a:rPr>
              <a:t>(эмоционально-положительное отношение к себе, критичность к своим поступкам, целеустремлённость)</a:t>
            </a:r>
          </a:p>
          <a:p>
            <a:endParaRPr lang="ru-RU" sz="2400" dirty="0" smtClean="0"/>
          </a:p>
          <a:p>
            <a:r>
              <a:rPr lang="ru-RU" sz="2400" b="1" i="1" dirty="0" smtClean="0">
                <a:solidFill>
                  <a:srgbClr val="000000"/>
                </a:solidFill>
              </a:rPr>
              <a:t>Формирование психологических условий развития общения, сотрудничества </a:t>
            </a:r>
            <a:r>
              <a:rPr lang="ru-RU" sz="2400" dirty="0" smtClean="0">
                <a:solidFill>
                  <a:srgbClr val="000000"/>
                </a:solidFill>
              </a:rPr>
              <a:t>(доверие, дружба, оказание помощи, толерантность)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685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Уровень развития устной речи ( % )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893191"/>
              </p:ext>
            </p:extLst>
          </p:nvPr>
        </p:nvGraphicFramePr>
        <p:xfrm>
          <a:off x="838200" y="1143002"/>
          <a:ext cx="7543800" cy="5181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/>
                <a:gridCol w="1508760"/>
                <a:gridCol w="1508760"/>
                <a:gridCol w="1508760"/>
                <a:gridCol w="1508760"/>
              </a:tblGrid>
              <a:tr h="107942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классы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Очень</a:t>
                      </a:r>
                    </a:p>
                    <a:p>
                      <a:pPr algn="ctr"/>
                      <a:r>
                        <a:rPr lang="ru-RU" dirty="0" smtClean="0"/>
                        <a:t>низкий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Низкий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Высокий</a:t>
                      </a:r>
                      <a:r>
                        <a:rPr lang="ru-RU" baseline="0" dirty="0" smtClean="0"/>
                        <a:t> уровень</a:t>
                      </a:r>
                      <a:endParaRPr lang="ru-RU" dirty="0"/>
                    </a:p>
                  </a:txBody>
                  <a:tcPr/>
                </a:tc>
              </a:tr>
              <a:tr h="102554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 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3,8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15,4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57,7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23,1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2554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 Б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4,2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20,8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45,8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29,2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2554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 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-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12,0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60,0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28,0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2554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 Г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7,1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42,9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28,6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21,4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Уровни </a:t>
            </a:r>
            <a:r>
              <a:rPr lang="ru-RU" sz="2400" b="1" i="1" dirty="0" err="1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сформированности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навыка смыслового чтения  учащихся 5-хклассов ( % 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825492"/>
              </p:ext>
            </p:extLst>
          </p:nvPr>
        </p:nvGraphicFramePr>
        <p:xfrm>
          <a:off x="609600" y="1935165"/>
          <a:ext cx="8077200" cy="4313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8626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</a:t>
                      </a:r>
                    </a:p>
                    <a:p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</a:t>
                      </a:r>
                    </a:p>
                    <a:p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Выше среднего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</a:t>
                      </a:r>
                    </a:p>
                    <a:p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/>
                </a:tc>
              </a:tr>
              <a:tr h="86264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 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3,4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34,5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55,2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6,9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6264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 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10,7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25,0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64,3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6264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 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10,7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32,2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46,4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10,7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6264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 Г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32,1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39,3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70C0"/>
                          </a:solidFill>
                        </a:rPr>
                        <a:t>25,0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3,6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Уровень </a:t>
            </a:r>
            <a:r>
              <a:rPr lang="ru-RU" sz="3600" b="1" dirty="0" err="1" smtClean="0"/>
              <a:t>сформированности</a:t>
            </a:r>
            <a:r>
              <a:rPr lang="ru-RU" sz="3600" b="1" dirty="0" smtClean="0"/>
              <a:t> словесно-           логического мышления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819196"/>
              </p:ext>
            </p:extLst>
          </p:nvPr>
        </p:nvGraphicFramePr>
        <p:xfrm>
          <a:off x="533400" y="1600200"/>
          <a:ext cx="81534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142195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класс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 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</a:p>
                    <a:p>
                      <a:r>
                        <a:rPr lang="ru-RU" dirty="0" smtClean="0"/>
                        <a:t>ниже</a:t>
                      </a:r>
                    </a:p>
                    <a:p>
                      <a:r>
                        <a:rPr lang="ru-RU" dirty="0" smtClean="0"/>
                        <a:t>среднего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Средний уровень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Уровень выше среднего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Высокий уровень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256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+mj-lt"/>
                        </a:rPr>
                        <a:t>3,4</a:t>
                      </a:r>
                      <a:endParaRPr lang="ru-RU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3,4</a:t>
                      </a:r>
                      <a:endParaRPr lang="ru-RU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27,6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55,3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10,3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256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Б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+mj-lt"/>
                        </a:rPr>
                        <a:t>3,7</a:t>
                      </a:r>
                      <a:endParaRPr lang="ru-RU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18,5</a:t>
                      </a:r>
                      <a:endParaRPr lang="ru-RU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29,6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37,0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11,2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256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+mj-lt"/>
                        </a:rPr>
                        <a:t>-</a:t>
                      </a:r>
                      <a:endParaRPr lang="ru-RU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26,7</a:t>
                      </a:r>
                      <a:endParaRPr lang="ru-RU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16,7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43,3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13,3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2561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Г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+mj-lt"/>
                        </a:rPr>
                        <a:t>7,1</a:t>
                      </a:r>
                      <a:endParaRPr lang="ru-RU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</a:rPr>
                        <a:t>28,6</a:t>
                      </a:r>
                      <a:endParaRPr lang="ru-RU" sz="32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35,7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25,0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3,6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       Слухоречевая память </a:t>
            </a:r>
            <a:br>
              <a:rPr lang="ru-RU" sz="4400" b="1" dirty="0" smtClean="0"/>
            </a:br>
            <a:r>
              <a:rPr lang="ru-RU" sz="4400" b="1" dirty="0" smtClean="0"/>
              <a:t>(первый повтор ) %</a:t>
            </a:r>
            <a:endParaRPr lang="ru-RU" sz="44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994066"/>
              </p:ext>
            </p:extLst>
          </p:nvPr>
        </p:nvGraphicFramePr>
        <p:xfrm>
          <a:off x="533400" y="1295399"/>
          <a:ext cx="7848600" cy="533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100863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+mj-lt"/>
                        </a:rPr>
                        <a:t>классы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+mj-lt"/>
                        </a:rPr>
                        <a:t>До  5-ти 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+mj-lt"/>
                        </a:rPr>
                        <a:t>слов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+mj-lt"/>
                        </a:rPr>
                        <a:t>6-9</a:t>
                      </a:r>
                      <a:r>
                        <a:rPr lang="ru-RU" sz="2800" baseline="0" dirty="0" smtClean="0">
                          <a:latin typeface="+mj-lt"/>
                        </a:rPr>
                        <a:t> </a:t>
                      </a:r>
                      <a:r>
                        <a:rPr lang="ru-RU" sz="2800" dirty="0" smtClean="0">
                          <a:latin typeface="+mj-lt"/>
                        </a:rPr>
                        <a:t> слов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+mj-lt"/>
                        </a:rPr>
                        <a:t>Все 10 слов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</a:tr>
              <a:tr h="86507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+mj-lt"/>
                        </a:rPr>
                        <a:t>5 А</a:t>
                      </a:r>
                      <a:endParaRPr lang="ru-RU" sz="4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53,3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43,3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3,4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6507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+mj-lt"/>
                        </a:rPr>
                        <a:t>5 Б</a:t>
                      </a:r>
                      <a:endParaRPr lang="ru-RU" sz="4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51,9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48,1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-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6507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+mj-lt"/>
                        </a:rPr>
                        <a:t>5 В</a:t>
                      </a:r>
                      <a:endParaRPr lang="ru-RU" sz="4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50,0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50,0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-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6507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+mj-lt"/>
                        </a:rPr>
                        <a:t>5 Г</a:t>
                      </a:r>
                      <a:endParaRPr lang="ru-RU" sz="4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51,9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48,1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-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65073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+mj-lt"/>
                        </a:rPr>
                        <a:t>Зонт, кит, рубль, усы, боль, крот,</a:t>
                      </a:r>
                      <a:r>
                        <a:rPr lang="ru-RU" sz="2400" b="1" baseline="0" dirty="0" smtClean="0">
                          <a:latin typeface="+mj-lt"/>
                        </a:rPr>
                        <a:t> ложь, куб, ром, ёж</a:t>
                      </a:r>
                      <a:endParaRPr lang="ru-RU" sz="2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       Слухоречевая память % (последний повтор )</a:t>
            </a:r>
            <a:endParaRPr lang="ru-RU" sz="40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648076"/>
              </p:ext>
            </p:extLst>
          </p:nvPr>
        </p:nvGraphicFramePr>
        <p:xfrm>
          <a:off x="533400" y="1447800"/>
          <a:ext cx="7924800" cy="495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358"/>
                <a:gridCol w="1748358"/>
                <a:gridCol w="2065884"/>
                <a:gridCol w="2362200"/>
              </a:tblGrid>
              <a:tr h="108672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+mj-lt"/>
                        </a:rPr>
                        <a:t>классы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+mj-lt"/>
                        </a:rPr>
                        <a:t>До  5-ти 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+mj-lt"/>
                        </a:rPr>
                        <a:t>слов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+mj-lt"/>
                        </a:rPr>
                        <a:t>6-9</a:t>
                      </a:r>
                      <a:r>
                        <a:rPr lang="ru-RU" sz="2800" baseline="0" dirty="0" smtClean="0">
                          <a:latin typeface="+mj-lt"/>
                        </a:rPr>
                        <a:t> </a:t>
                      </a:r>
                      <a:r>
                        <a:rPr lang="ru-RU" sz="2800" dirty="0" smtClean="0">
                          <a:latin typeface="+mj-lt"/>
                        </a:rPr>
                        <a:t>слов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+mj-lt"/>
                        </a:rPr>
                        <a:t>Все 10 слов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</a:tr>
              <a:tr h="96656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+mj-lt"/>
                        </a:rPr>
                        <a:t>5 А</a:t>
                      </a:r>
                      <a:endParaRPr lang="ru-RU" sz="4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-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43,3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53,3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96656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+mj-lt"/>
                        </a:rPr>
                        <a:t>5 Б</a:t>
                      </a:r>
                      <a:endParaRPr lang="ru-RU" sz="4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-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66,7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33,3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96656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+mj-lt"/>
                        </a:rPr>
                        <a:t>5 В</a:t>
                      </a:r>
                      <a:endParaRPr lang="ru-RU" sz="4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-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70,8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29,2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96656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+mj-lt"/>
                        </a:rPr>
                        <a:t>5 Г</a:t>
                      </a:r>
                      <a:endParaRPr lang="ru-RU" sz="4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-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63,0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37,0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30480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Сформированность личностных умений обучающихся5Акласса</a:t>
            </a:r>
          </a:p>
        </p:txBody>
      </p:sp>
      <p:graphicFrame>
        <p:nvGraphicFramePr>
          <p:cNvPr id="63809" name="Group 3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01115"/>
              </p:ext>
            </p:extLst>
          </p:nvPr>
        </p:nvGraphicFramePr>
        <p:xfrm>
          <a:off x="304800" y="533401"/>
          <a:ext cx="8382000" cy="6165342"/>
        </p:xfrm>
        <a:graphic>
          <a:graphicData uri="http://schemas.openxmlformats.org/drawingml/2006/table">
            <a:tbl>
              <a:tblPr/>
              <a:tblGrid>
                <a:gridCol w="476328"/>
                <a:gridCol w="2256934"/>
                <a:gridCol w="1417823"/>
                <a:gridCol w="1406544"/>
                <a:gridCol w="1467285"/>
                <a:gridCol w="1357086"/>
              </a:tblGrid>
              <a:tr h="367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тревожности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Познавательный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интерес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Негативные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Переживания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Общий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7.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8.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9.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657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11.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12.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13.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14.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16.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17.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18.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19.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21.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22.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23.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24.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25.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26.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27.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28.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29.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724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30.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772400" cy="30480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Сформированность личностных умений обучающихся5Бкласса</a:t>
            </a:r>
          </a:p>
        </p:txBody>
      </p:sp>
      <p:graphicFrame>
        <p:nvGraphicFramePr>
          <p:cNvPr id="63809" name="Group 3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962948"/>
              </p:ext>
            </p:extLst>
          </p:nvPr>
        </p:nvGraphicFramePr>
        <p:xfrm>
          <a:off x="533400" y="380988"/>
          <a:ext cx="8077201" cy="6078590"/>
        </p:xfrm>
        <a:graphic>
          <a:graphicData uri="http://schemas.openxmlformats.org/drawingml/2006/table">
            <a:tbl>
              <a:tblPr/>
              <a:tblGrid>
                <a:gridCol w="490231"/>
                <a:gridCol w="2329488"/>
                <a:gridCol w="1371281"/>
                <a:gridCol w="1371600"/>
                <a:gridCol w="1320833"/>
                <a:gridCol w="1193768"/>
              </a:tblGrid>
              <a:tr h="398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тревожности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Познавательный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интерес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Негативные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Переживания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Общий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7.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8.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9.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11.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12.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13.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14.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16.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17.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18.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19.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21.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22.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23.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24.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25.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66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26.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27.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28.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4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29.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772400" cy="30480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Сформированность личностных умений обучающихся5Вкласса</a:t>
            </a:r>
          </a:p>
        </p:txBody>
      </p:sp>
      <p:graphicFrame>
        <p:nvGraphicFramePr>
          <p:cNvPr id="63809" name="Group 3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5694"/>
              </p:ext>
            </p:extLst>
          </p:nvPr>
        </p:nvGraphicFramePr>
        <p:xfrm>
          <a:off x="533399" y="533399"/>
          <a:ext cx="8077201" cy="6107967"/>
        </p:xfrm>
        <a:graphic>
          <a:graphicData uri="http://schemas.openxmlformats.org/drawingml/2006/table">
            <a:tbl>
              <a:tblPr/>
              <a:tblGrid>
                <a:gridCol w="454719"/>
                <a:gridCol w="2509391"/>
                <a:gridCol w="1333851"/>
                <a:gridCol w="1380556"/>
                <a:gridCol w="1205462"/>
                <a:gridCol w="1193222"/>
              </a:tblGrid>
              <a:tr h="33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тревожности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Познавательный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интерес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Негативные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Переживания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Общий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7.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8.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9.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11.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12.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13.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14.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16.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17.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18.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19.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21.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22.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23.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24.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25.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26.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27.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28.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29.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0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30.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30480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Сформированность личностных умений обучающихся5Гкласса</a:t>
            </a:r>
          </a:p>
        </p:txBody>
      </p:sp>
      <p:graphicFrame>
        <p:nvGraphicFramePr>
          <p:cNvPr id="63809" name="Group 3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806090"/>
              </p:ext>
            </p:extLst>
          </p:nvPr>
        </p:nvGraphicFramePr>
        <p:xfrm>
          <a:off x="381000" y="380734"/>
          <a:ext cx="8077200" cy="59750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54722"/>
                <a:gridCol w="2517078"/>
                <a:gridCol w="1295400"/>
                <a:gridCol w="1295400"/>
                <a:gridCol w="1321375"/>
                <a:gridCol w="1193225"/>
              </a:tblGrid>
              <a:tr h="395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Фамилия,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тревожности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Познавательный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интерес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Негативные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Переживания</a:t>
                      </a: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Общий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уровень</a:t>
                      </a:r>
                    </a:p>
                  </a:txBody>
                  <a:tcPr anchor="ctr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2.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3.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5.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6.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7.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8.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9.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10.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11.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12.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13.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14.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15.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  <a:tr h="1900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B="36000" anchor="b" anchorCtr="1"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73501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    Сформированность  познавательного  интереса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00268670"/>
              </p:ext>
            </p:extLst>
          </p:nvPr>
        </p:nvGraphicFramePr>
        <p:xfrm>
          <a:off x="609600" y="1066800"/>
          <a:ext cx="80772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828800"/>
                <a:gridCol w="1866900"/>
                <a:gridCol w="2019300"/>
              </a:tblGrid>
              <a:tr h="10363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</a:t>
                      </a:r>
                    </a:p>
                    <a:p>
                      <a:r>
                        <a:rPr lang="ru-RU" dirty="0" smtClean="0"/>
                        <a:t>Уровень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</a:p>
                    <a:p>
                      <a:r>
                        <a:rPr lang="ru-RU" dirty="0" smtClean="0"/>
                        <a:t>Уровень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 </a:t>
                      </a:r>
                    </a:p>
                    <a:p>
                      <a:r>
                        <a:rPr lang="ru-RU" dirty="0" smtClean="0"/>
                        <a:t>Уровень %</a:t>
                      </a:r>
                      <a:endParaRPr lang="ru-RU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24,1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34,5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41,4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Б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7,4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37,0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55,6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4,2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41,7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54,1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Г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18,5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48,1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33,4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3276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i="1" dirty="0" smtClean="0">
                <a:solidFill>
                  <a:srgbClr val="000000"/>
                </a:solidFill>
                <a:cs typeface="Aharoni" pitchFamily="2" charset="-79"/>
              </a:rPr>
              <a:t>Успешность адаптации зависит от уровня </a:t>
            </a:r>
            <a:r>
              <a:rPr lang="ru-RU" b="1" i="1" dirty="0" err="1" smtClean="0">
                <a:solidFill>
                  <a:srgbClr val="000000"/>
                </a:solidFill>
                <a:cs typeface="Aharoni" pitchFamily="2" charset="-79"/>
              </a:rPr>
              <a:t>сформированности</a:t>
            </a:r>
            <a:r>
              <a:rPr lang="ru-RU" b="1" i="1" dirty="0" smtClean="0">
                <a:solidFill>
                  <a:srgbClr val="000000"/>
                </a:solidFill>
                <a:cs typeface="Aharoni" pitchFamily="2" charset="-79"/>
              </a:rPr>
              <a:t> универсальных учебных действий: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733800"/>
            <a:ext cx="7924800" cy="2640723"/>
          </a:xfrm>
        </p:spPr>
        <p:txBody>
          <a:bodyPr>
            <a:spAutoFit/>
          </a:bodyPr>
          <a:lstStyle/>
          <a:p>
            <a:pPr eaLnBrk="1" hangingPunct="1"/>
            <a:r>
              <a:rPr lang="ru-RU" sz="3600" dirty="0" smtClean="0">
                <a:solidFill>
                  <a:srgbClr val="000000"/>
                </a:solidFill>
              </a:rPr>
              <a:t>Личностных</a:t>
            </a:r>
          </a:p>
          <a:p>
            <a:pPr eaLnBrk="1" hangingPunct="1"/>
            <a:r>
              <a:rPr lang="ru-RU" sz="3600" dirty="0" smtClean="0">
                <a:solidFill>
                  <a:srgbClr val="000000"/>
                </a:solidFill>
              </a:rPr>
              <a:t>Коммуникативных</a:t>
            </a:r>
          </a:p>
          <a:p>
            <a:pPr eaLnBrk="1" hangingPunct="1"/>
            <a:r>
              <a:rPr lang="ru-RU" sz="3600" dirty="0" smtClean="0">
                <a:solidFill>
                  <a:srgbClr val="000000"/>
                </a:solidFill>
              </a:rPr>
              <a:t>Регулятивных</a:t>
            </a:r>
          </a:p>
          <a:p>
            <a:pPr eaLnBrk="1" hangingPunct="1"/>
            <a:r>
              <a:rPr lang="ru-RU" sz="3600" dirty="0" smtClean="0">
                <a:solidFill>
                  <a:srgbClr val="000000"/>
                </a:solidFill>
              </a:rPr>
              <a:t>Познавательных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73501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            Уровень тревожности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77735951"/>
              </p:ext>
            </p:extLst>
          </p:nvPr>
        </p:nvGraphicFramePr>
        <p:xfrm>
          <a:off x="457200" y="1143000"/>
          <a:ext cx="8229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770"/>
                <a:gridCol w="1863306"/>
                <a:gridCol w="1902124"/>
                <a:gridCol w="2057400"/>
              </a:tblGrid>
              <a:tr h="8763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</a:t>
                      </a:r>
                    </a:p>
                    <a:p>
                      <a:r>
                        <a:rPr lang="ru-RU" dirty="0" smtClean="0"/>
                        <a:t>Уровень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</a:p>
                    <a:p>
                      <a:r>
                        <a:rPr lang="ru-RU" dirty="0" smtClean="0"/>
                        <a:t>Уровень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 </a:t>
                      </a:r>
                    </a:p>
                    <a:p>
                      <a:r>
                        <a:rPr lang="ru-RU" dirty="0" smtClean="0"/>
                        <a:t>Уровень %</a:t>
                      </a:r>
                      <a:endParaRPr lang="ru-RU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40,7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44,4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14,9</a:t>
                      </a:r>
                      <a:endParaRPr lang="ru-RU" sz="3200" b="1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Б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48,1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37,0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14,9</a:t>
                      </a:r>
                      <a:endParaRPr lang="ru-RU" sz="3200" b="1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37,0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33,3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29,7</a:t>
                      </a:r>
                      <a:endParaRPr lang="ru-RU" sz="3200" b="1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Г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43,5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56,5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-</a:t>
                      </a:r>
                      <a:endParaRPr lang="ru-RU" sz="3200" b="1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Д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41,7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35,7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20,8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73501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           Негативные переживания на уроках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28064427"/>
              </p:ext>
            </p:extLst>
          </p:nvPr>
        </p:nvGraphicFramePr>
        <p:xfrm>
          <a:off x="533400" y="1219200"/>
          <a:ext cx="81534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485"/>
                <a:gridCol w="1846053"/>
                <a:gridCol w="1884512"/>
                <a:gridCol w="2038350"/>
              </a:tblGrid>
              <a:tr h="1021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</a:t>
                      </a:r>
                    </a:p>
                    <a:p>
                      <a:r>
                        <a:rPr lang="ru-RU" dirty="0" smtClean="0"/>
                        <a:t>Уровень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</a:p>
                    <a:p>
                      <a:r>
                        <a:rPr lang="ru-RU" dirty="0" smtClean="0"/>
                        <a:t>Уровень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 </a:t>
                      </a:r>
                    </a:p>
                    <a:p>
                      <a:r>
                        <a:rPr lang="ru-RU" dirty="0" smtClean="0"/>
                        <a:t>Уровень %</a:t>
                      </a:r>
                      <a:endParaRPr lang="ru-RU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24,1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34,5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41,4</a:t>
                      </a:r>
                      <a:endParaRPr lang="ru-RU" sz="3200" b="1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Б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22,2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59,3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18,5</a:t>
                      </a:r>
                      <a:endParaRPr lang="ru-RU" sz="3200" b="1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4,2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37,5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58,3</a:t>
                      </a:r>
                      <a:endParaRPr lang="ru-RU" sz="3200" b="1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Г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22,2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</a:rPr>
                        <a:t>33,4</a:t>
                      </a:r>
                      <a:endParaRPr lang="ru-RU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44,4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1036638"/>
          </a:xfrm>
        </p:spPr>
        <p:txBody>
          <a:bodyPr>
            <a:noAutofit/>
          </a:bodyPr>
          <a:lstStyle/>
          <a:p>
            <a:pPr lvl="0" algn="ctr" fontAlgn="base">
              <a:lnSpc>
                <a:spcPct val="55000"/>
              </a:lnSpc>
              <a:spcAft>
                <a:spcPct val="0"/>
              </a:spcAft>
            </a:pPr>
            <a:r>
              <a:rPr lang="ru-RU" sz="4000" b="1" dirty="0" smtClean="0"/>
              <a:t>Уровни эмоционального отношения к учению 5-ые классы</a:t>
            </a:r>
            <a:r>
              <a:rPr lang="ru-RU" sz="40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ru-RU" sz="4000" b="1" dirty="0">
                <a:solidFill>
                  <a:srgbClr val="000000"/>
                </a:solidFill>
                <a:latin typeface="Arial" charset="0"/>
              </a:rPr>
            </a:br>
            <a:endParaRPr lang="ru-RU" sz="4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64079494"/>
              </p:ext>
            </p:extLst>
          </p:nvPr>
        </p:nvGraphicFramePr>
        <p:xfrm>
          <a:off x="380998" y="1600200"/>
          <a:ext cx="8305801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543"/>
                <a:gridCol w="1186543"/>
                <a:gridCol w="1186543"/>
                <a:gridCol w="1186543"/>
                <a:gridCol w="1186543"/>
                <a:gridCol w="1186543"/>
                <a:gridCol w="1186543"/>
              </a:tblGrid>
              <a:tr h="9296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</a:t>
                      </a:r>
                    </a:p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27,6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3,4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10,3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17,3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34,5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6,9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5Б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48,2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3,7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3,7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22,2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14,8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7,4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33,3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4,2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4,2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41,7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16,6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96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5г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18,6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7,4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29,6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33,3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11,1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3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6858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Эмоциональное отношение к школе</a:t>
            </a:r>
            <a:endParaRPr lang="ru-RU" sz="4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195879"/>
              </p:ext>
            </p:extLst>
          </p:nvPr>
        </p:nvGraphicFramePr>
        <p:xfrm>
          <a:off x="457200" y="1447799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75360">
                <a:tc>
                  <a:txBody>
                    <a:bodyPr/>
                    <a:lstStyle/>
                    <a:p>
                      <a:r>
                        <a:rPr lang="ru-RU" dirty="0" smtClean="0"/>
                        <a:t>     Классы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Позитивное</a:t>
                      </a:r>
                    </a:p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Безразличное</a:t>
                      </a:r>
                    </a:p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Негативное</a:t>
                      </a:r>
                    </a:p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</a:t>
                      </a:r>
                      <a:r>
                        <a:rPr lang="ru-RU" sz="3200" b="1" baseline="0" dirty="0" smtClean="0"/>
                        <a:t> 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70,0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16,7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13,3</a:t>
                      </a:r>
                      <a:endParaRPr lang="ru-RU" sz="3200" b="1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 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88,9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11,1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-</a:t>
                      </a:r>
                      <a:endParaRPr lang="ru-RU" sz="3200" b="1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 В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64,3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21,4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14,3</a:t>
                      </a:r>
                      <a:endParaRPr lang="ru-RU" sz="3200" b="1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 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51,9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7030A0"/>
                          </a:solidFill>
                        </a:rPr>
                        <a:t>33,3</a:t>
                      </a:r>
                      <a:endParaRPr lang="ru-RU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14,8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04088"/>
            <a:ext cx="8153400" cy="81991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Удовлетворенность процессом обучения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828177"/>
              </p:ext>
            </p:extLst>
          </p:nvPr>
        </p:nvGraphicFramePr>
        <p:xfrm>
          <a:off x="457200" y="1676399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6012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Довольны обучением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Безразлично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Негативное </a:t>
                      </a:r>
                    </a:p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А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80,0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13,3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6,7</a:t>
                      </a:r>
                      <a:endParaRPr lang="ru-RU" sz="3600" b="1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Б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96,3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3,7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В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89,3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10,7</a:t>
                      </a:r>
                      <a:endParaRPr lang="ru-RU" sz="3600" b="1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5 Г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77,8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14,8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7,4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534400" cy="13112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Коммуникативные умения:</a:t>
            </a:r>
          </a:p>
        </p:txBody>
      </p:sp>
      <p:sp>
        <p:nvSpPr>
          <p:cNvPr id="74755" name="Содержимое 2"/>
          <p:cNvSpPr>
            <a:spLocks noGrp="1"/>
          </p:cNvSpPr>
          <p:nvPr>
            <p:ph idx="1"/>
          </p:nvPr>
        </p:nvSpPr>
        <p:spPr>
          <a:xfrm>
            <a:off x="685800" y="2590800"/>
            <a:ext cx="7924800" cy="3810000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Планирование учебного сотрудничества со сверстниками и учителями</a:t>
            </a:r>
          </a:p>
          <a:p>
            <a:pPr eaLnBrk="1" hangingPunct="1"/>
            <a:r>
              <a:rPr lang="ru-RU" dirty="0" smtClean="0"/>
              <a:t>Налаживание межличностных отношений</a:t>
            </a:r>
          </a:p>
          <a:p>
            <a:pPr eaLnBrk="1" hangingPunct="1"/>
            <a:r>
              <a:rPr lang="ru-RU" dirty="0" smtClean="0"/>
              <a:t>Разрешение конфликтов</a:t>
            </a:r>
          </a:p>
          <a:p>
            <a:pPr eaLnBrk="1" hangingPunct="1"/>
            <a:r>
              <a:rPr lang="ru-RU" dirty="0" smtClean="0"/>
              <a:t>Умение точно выражать свои мысли в соответствии с задачами и условиями коммуникации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Принятие одноклассников(%)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172458"/>
              </p:ext>
            </p:extLst>
          </p:nvPr>
        </p:nvGraphicFramePr>
        <p:xfrm>
          <a:off x="762000" y="1752600"/>
          <a:ext cx="80772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Позитивное</a:t>
                      </a:r>
                    </a:p>
                    <a:p>
                      <a:pPr algn="ctr"/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Безразличное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Негативное</a:t>
                      </a:r>
                      <a:endParaRPr lang="ru-RU" sz="20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А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83,3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10,0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6,7</a:t>
                      </a:r>
                      <a:endParaRPr lang="ru-RU" sz="36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Б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100,0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-</a:t>
                      </a:r>
                      <a:endParaRPr lang="ru-RU" sz="36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В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64,3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35,7</a:t>
                      </a:r>
                      <a:endParaRPr lang="ru-RU" sz="36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Г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</a:rPr>
                        <a:t>81,5</a:t>
                      </a:r>
                      <a:endParaRPr lang="ru-RU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3,7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14,8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3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443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Статусное положение (социометрия) учащихся 5 А</a:t>
            </a:r>
            <a:endParaRPr lang="ru-RU" sz="2800" b="1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3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fontAlgn="base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6" name="Group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027874"/>
              </p:ext>
            </p:extLst>
          </p:nvPr>
        </p:nvGraphicFramePr>
        <p:xfrm>
          <a:off x="685800" y="457200"/>
          <a:ext cx="7848599" cy="6312261"/>
        </p:xfrm>
        <a:graphic>
          <a:graphicData uri="http://schemas.openxmlformats.org/drawingml/2006/table">
            <a:tbl>
              <a:tblPr/>
              <a:tblGrid>
                <a:gridCol w="563302"/>
                <a:gridCol w="1646498"/>
                <a:gridCol w="1143000"/>
                <a:gridCol w="1143000"/>
                <a:gridCol w="1219200"/>
                <a:gridCol w="1066800"/>
                <a:gridCol w="1066799"/>
              </a:tblGrid>
              <a:tr h="3397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№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  Имя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самопринятие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Приятие других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Стремление к доминированию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баллы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рейтинг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126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109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107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38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90**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97**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102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35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59**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25**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103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57**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38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101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08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05800" cy="3048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Статусное положение(социометрия) учащихся 5 Б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ru-RU" b="1" dirty="0" smtClean="0"/>
          </a:p>
          <a:p>
            <a:pPr fontAlgn="base">
              <a:buNone/>
            </a:pPr>
            <a:endParaRPr lang="ru-RU" dirty="0" smtClean="0"/>
          </a:p>
        </p:txBody>
      </p:sp>
      <p:graphicFrame>
        <p:nvGraphicFramePr>
          <p:cNvPr id="5" name="Group 3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819960"/>
              </p:ext>
            </p:extLst>
          </p:nvPr>
        </p:nvGraphicFramePr>
        <p:xfrm>
          <a:off x="457200" y="609600"/>
          <a:ext cx="8458201" cy="5987796"/>
        </p:xfrm>
        <a:graphic>
          <a:graphicData uri="http://schemas.openxmlformats.org/drawingml/2006/table">
            <a:tbl>
              <a:tblPr/>
              <a:tblGrid>
                <a:gridCol w="666155"/>
                <a:gridCol w="1782063"/>
                <a:gridCol w="1263597"/>
                <a:gridCol w="1263597"/>
                <a:gridCol w="1263597"/>
                <a:gridCol w="1184622"/>
                <a:gridCol w="1034570"/>
              </a:tblGrid>
              <a:tr h="2274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Фамилия  Имя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самопринятие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Приятие других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Стремление к доминированию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баллы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рейтинг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97**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119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22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15.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90**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16.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18.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21.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22.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23.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38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24.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90**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25.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26.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27.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28.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9936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Статусное положение(социометрия) учащихся 5 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ru-RU" b="1" dirty="0" smtClean="0"/>
          </a:p>
          <a:p>
            <a:pPr fontAlgn="base">
              <a:buNone/>
            </a:pPr>
            <a:endParaRPr lang="ru-RU" dirty="0" smtClean="0"/>
          </a:p>
        </p:txBody>
      </p:sp>
      <p:graphicFrame>
        <p:nvGraphicFramePr>
          <p:cNvPr id="5" name="Group 3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751800"/>
              </p:ext>
            </p:extLst>
          </p:nvPr>
        </p:nvGraphicFramePr>
        <p:xfrm>
          <a:off x="457200" y="304800"/>
          <a:ext cx="8458200" cy="6484977"/>
        </p:xfrm>
        <a:graphic>
          <a:graphicData uri="http://schemas.openxmlformats.org/drawingml/2006/table">
            <a:tbl>
              <a:tblPr/>
              <a:tblGrid>
                <a:gridCol w="452351"/>
                <a:gridCol w="1757449"/>
                <a:gridCol w="1219200"/>
                <a:gridCol w="1295400"/>
                <a:gridCol w="1219200"/>
                <a:gridCol w="1295400"/>
                <a:gridCol w="1219200"/>
              </a:tblGrid>
              <a:tr h="30911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Фамилия 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самопринятие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Приятие других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Стремление к доминированию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баллы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рейтинг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1.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93**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charset="0"/>
                        </a:rPr>
                        <a:t>19.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91**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95**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6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Личностные умения:</a:t>
            </a:r>
          </a:p>
        </p:txBody>
      </p:sp>
      <p:sp>
        <p:nvSpPr>
          <p:cNvPr id="62467" name="Содержимое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3416320"/>
          </a:xfrm>
        </p:spPr>
        <p:txBody>
          <a:bodyPr>
            <a:spAutoFit/>
          </a:bodyPr>
          <a:lstStyle/>
          <a:p>
            <a:pPr eaLnBrk="1" hangingPunct="1">
              <a:buNone/>
            </a:pPr>
            <a:endParaRPr lang="ru-RU" sz="2800" dirty="0" smtClean="0"/>
          </a:p>
          <a:p>
            <a:pPr eaLnBrk="1" hangingPunct="1"/>
            <a:r>
              <a:rPr lang="ru-RU" sz="2800" dirty="0" smtClean="0"/>
              <a:t>Сформированность мотивации к учению и познанию = </a:t>
            </a:r>
            <a:r>
              <a:rPr lang="ru-RU" sz="2800" b="1" dirty="0" smtClean="0"/>
              <a:t>познавательный интерес</a:t>
            </a:r>
          </a:p>
          <a:p>
            <a:pPr eaLnBrk="1" hangingPunct="1"/>
            <a:endParaRPr lang="ru-RU" sz="2800" b="1" dirty="0" smtClean="0"/>
          </a:p>
          <a:p>
            <a:pPr eaLnBrk="1" hangingPunct="1"/>
            <a:r>
              <a:rPr lang="ru-RU" sz="2800" dirty="0" smtClean="0"/>
              <a:t> Способность к моральной </a:t>
            </a:r>
            <a:r>
              <a:rPr lang="ru-RU" sz="2800" dirty="0" err="1" smtClean="0"/>
              <a:t>децентрации</a:t>
            </a:r>
            <a:r>
              <a:rPr lang="ru-RU" sz="2800" dirty="0" smtClean="0"/>
              <a:t> =  </a:t>
            </a:r>
            <a:r>
              <a:rPr lang="ru-RU" sz="2800" b="1" dirty="0" smtClean="0"/>
              <a:t>адекватная самооценка, </a:t>
            </a:r>
            <a:r>
              <a:rPr lang="ru-RU" sz="2800" b="1" dirty="0" err="1" smtClean="0"/>
              <a:t>самоприятие</a:t>
            </a:r>
            <a:endParaRPr lang="ru-RU" sz="2800" b="1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164"/>
            <a:ext cx="8229600" cy="29663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Статусное положение (социометрия) учащихся 5 Г</a:t>
            </a:r>
            <a:endParaRPr lang="ru-RU" sz="2800" b="1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3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fontAlgn="base">
              <a:lnSpc>
                <a:spcPct val="5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6" name="Group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404749"/>
              </p:ext>
            </p:extLst>
          </p:nvPr>
        </p:nvGraphicFramePr>
        <p:xfrm>
          <a:off x="152400" y="380994"/>
          <a:ext cx="8610600" cy="6127175"/>
        </p:xfrm>
        <a:graphic>
          <a:graphicData uri="http://schemas.openxmlformats.org/drawingml/2006/table">
            <a:tbl>
              <a:tblPr/>
              <a:tblGrid>
                <a:gridCol w="590649"/>
                <a:gridCol w="2076351"/>
                <a:gridCol w="1143000"/>
                <a:gridCol w="1143000"/>
                <a:gridCol w="1295400"/>
                <a:gridCol w="1219200"/>
                <a:gridCol w="1143000"/>
              </a:tblGrid>
              <a:tr h="361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№с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 Имя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самопринятие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Приятие других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Стремление к доминированию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баллы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рейтинг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84**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25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89**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76**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76*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80**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78**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94**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82**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82**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68**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31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79**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83**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85**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76**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1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Удовлетворенность отношением учителей –предметников %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272983"/>
              </p:ext>
            </p:extLst>
          </p:nvPr>
        </p:nvGraphicFramePr>
        <p:xfrm>
          <a:off x="457200" y="1371601"/>
          <a:ext cx="8153400" cy="510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189339"/>
                <a:gridCol w="1887361"/>
              </a:tblGrid>
              <a:tr h="107061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классы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Корректное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Безразлично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Не корректное</a:t>
                      </a:r>
                      <a:endParaRPr lang="ru-RU" dirty="0"/>
                    </a:p>
                  </a:txBody>
                  <a:tcPr/>
                </a:tc>
              </a:tr>
              <a:tr h="100869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А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73,3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20,0</a:t>
                      </a:r>
                      <a:endParaRPr lang="ru-RU" sz="3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6,7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</a:tr>
              <a:tr h="100869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Б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100,0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-</a:t>
                      </a:r>
                      <a:endParaRPr lang="ru-RU" sz="3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-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</a:tr>
              <a:tr h="100869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В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89,3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3,6</a:t>
                      </a:r>
                      <a:endParaRPr lang="ru-RU" sz="3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7,1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</a:tr>
              <a:tr h="100869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Г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74,1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22,2</a:t>
                      </a:r>
                      <a:endParaRPr lang="ru-RU" sz="3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3,7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6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Удовлетворенность отношением классного руководителя %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049111"/>
              </p:ext>
            </p:extLst>
          </p:nvPr>
        </p:nvGraphicFramePr>
        <p:xfrm>
          <a:off x="838200" y="1676398"/>
          <a:ext cx="7467600" cy="4800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2005189"/>
                <a:gridCol w="1728611"/>
              </a:tblGrid>
              <a:tr h="100670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j-lt"/>
                        </a:rPr>
                        <a:t>классы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Хорошее</a:t>
                      </a:r>
                    </a:p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Безразличное</a:t>
                      </a:r>
                    </a:p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Негативное</a:t>
                      </a:r>
                    </a:p>
                    <a:p>
                      <a:r>
                        <a:rPr lang="ru-RU" dirty="0" smtClean="0"/>
                        <a:t>отношение</a:t>
                      </a:r>
                      <a:endParaRPr lang="ru-RU" dirty="0"/>
                    </a:p>
                  </a:txBody>
                  <a:tcPr/>
                </a:tc>
              </a:tr>
              <a:tr h="94847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А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80,0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13,3</a:t>
                      </a:r>
                      <a:endParaRPr lang="ru-RU" sz="36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6,7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</a:tr>
              <a:tr h="94847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Б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96,3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3,7</a:t>
                      </a:r>
                      <a:endParaRPr lang="ru-RU" sz="36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-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</a:tr>
              <a:tr h="94847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В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85,7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14,3</a:t>
                      </a:r>
                      <a:endParaRPr lang="ru-RU" sz="36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-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</a:tr>
              <a:tr h="94847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5 Г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81,5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00B050"/>
                          </a:solidFill>
                          <a:latin typeface="+mj-lt"/>
                        </a:rPr>
                        <a:t>14,8</a:t>
                      </a:r>
                      <a:endParaRPr lang="ru-RU" sz="3600" b="1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+mj-lt"/>
                        </a:rPr>
                        <a:t>3,7</a:t>
                      </a:r>
                      <a:endParaRPr lang="ru-RU" sz="36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Психологический климат </a:t>
            </a:r>
            <a:b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в 5-х классах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16238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b="1" dirty="0" smtClean="0"/>
              <a:t>Регулятивные  УУД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Принятие и сохранение учебной задачи</a:t>
            </a:r>
          </a:p>
          <a:p>
            <a:endParaRPr lang="ru-RU" dirty="0" smtClean="0"/>
          </a:p>
          <a:p>
            <a:r>
              <a:rPr lang="ru-RU" dirty="0" smtClean="0"/>
              <a:t>Планирование своих действий в соответствии с поставленной задачей и условиями ее реализации, в том числе во внутреннем плане</a:t>
            </a:r>
          </a:p>
          <a:p>
            <a:endParaRPr lang="ru-RU" dirty="0" smtClean="0"/>
          </a:p>
          <a:p>
            <a:r>
              <a:rPr lang="ru-RU" dirty="0" smtClean="0"/>
              <a:t>Осуществление актуального контроля на уровне произвольного внимания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Принятие и сохранение учебной задачи</a:t>
            </a:r>
            <a:endParaRPr lang="ru-RU" sz="4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797860"/>
              </p:ext>
            </p:extLst>
          </p:nvPr>
        </p:nvGraphicFramePr>
        <p:xfrm>
          <a:off x="457200" y="1676399"/>
          <a:ext cx="8229600" cy="426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7026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классы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Нарушение инструкции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77423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5 А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46,7%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</a:tr>
              <a:tr h="77423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5 Б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41,4%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</a:tr>
              <a:tr h="77423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5 В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56,7%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</a:tr>
              <a:tr h="774235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5 Г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+mj-lt"/>
                        </a:rPr>
                        <a:t>51,7%</a:t>
                      </a:r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534400" cy="304800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Социально-психологическая адаптация  5 А</a:t>
            </a: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класса( % )</a:t>
            </a:r>
          </a:p>
        </p:txBody>
      </p:sp>
      <p:graphicFrame>
        <p:nvGraphicFramePr>
          <p:cNvPr id="68948" name="Group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104262"/>
              </p:ext>
            </p:extLst>
          </p:nvPr>
        </p:nvGraphicFramePr>
        <p:xfrm>
          <a:off x="533400" y="366774"/>
          <a:ext cx="8382001" cy="6408041"/>
        </p:xfrm>
        <a:graphic>
          <a:graphicData uri="http://schemas.openxmlformats.org/drawingml/2006/table">
            <a:tbl>
              <a:tblPr/>
              <a:tblGrid>
                <a:gridCol w="332619"/>
                <a:gridCol w="1932786"/>
                <a:gridCol w="981676"/>
                <a:gridCol w="1057189"/>
                <a:gridCol w="906162"/>
                <a:gridCol w="1057189"/>
                <a:gridCol w="1132703"/>
                <a:gridCol w="981677"/>
              </a:tblGrid>
              <a:tr h="5856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Адаптация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Самоприятие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Принятие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других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Эмоцион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комфортность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Интернальность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Доминирова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38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58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58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58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90**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58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58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58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97**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58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37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32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35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59**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22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25**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33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57**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38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38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17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8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48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610600" cy="381000"/>
          </a:xfrm>
        </p:spPr>
        <p:txBody>
          <a:bodyPr anchor="b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Социально-психологическая адаптация  5 Б </a:t>
            </a: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класса ( % )</a:t>
            </a:r>
          </a:p>
        </p:txBody>
      </p:sp>
      <p:graphicFrame>
        <p:nvGraphicFramePr>
          <p:cNvPr id="68948" name="Group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02178"/>
              </p:ext>
            </p:extLst>
          </p:nvPr>
        </p:nvGraphicFramePr>
        <p:xfrm>
          <a:off x="304800" y="609599"/>
          <a:ext cx="8610601" cy="6180988"/>
        </p:xfrm>
        <a:graphic>
          <a:graphicData uri="http://schemas.openxmlformats.org/drawingml/2006/table">
            <a:tbl>
              <a:tblPr/>
              <a:tblGrid>
                <a:gridCol w="386154"/>
                <a:gridCol w="1577667"/>
                <a:gridCol w="1112374"/>
                <a:gridCol w="1076668"/>
                <a:gridCol w="999764"/>
                <a:gridCol w="1076668"/>
                <a:gridCol w="1248332"/>
                <a:gridCol w="1132974"/>
              </a:tblGrid>
              <a:tr h="562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Адаптация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Самоприятие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Принятие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других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Эмоцион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комфортность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Интернальность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Доминирова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97**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22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90**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38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90**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81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-24494"/>
            <a:ext cx="8534400" cy="405493"/>
          </a:xfrm>
        </p:spPr>
        <p:txBody>
          <a:bodyPr anchor="b">
            <a:norm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Социально-психологическая  адаптация  5 В </a:t>
            </a: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класса ( % )</a:t>
            </a:r>
          </a:p>
        </p:txBody>
      </p:sp>
      <p:graphicFrame>
        <p:nvGraphicFramePr>
          <p:cNvPr id="68948" name="Group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541586"/>
              </p:ext>
            </p:extLst>
          </p:nvPr>
        </p:nvGraphicFramePr>
        <p:xfrm>
          <a:off x="152400" y="457199"/>
          <a:ext cx="8686801" cy="6331728"/>
        </p:xfrm>
        <a:graphic>
          <a:graphicData uri="http://schemas.openxmlformats.org/drawingml/2006/table">
            <a:tbl>
              <a:tblPr/>
              <a:tblGrid>
                <a:gridCol w="465926"/>
                <a:gridCol w="1722875"/>
                <a:gridCol w="1039922"/>
                <a:gridCol w="1153115"/>
                <a:gridCol w="1076241"/>
                <a:gridCol w="1153115"/>
                <a:gridCol w="1076241"/>
                <a:gridCol w="999366"/>
              </a:tblGrid>
              <a:tr h="559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Адаптация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Самоприятие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Принятие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других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Эмоцион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комфортность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Интернальность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Доминирова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93**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91**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95**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09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30.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41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8458200" cy="304800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Социально-психологическая адаптация  5 Г </a:t>
            </a:r>
            <a:r>
              <a:rPr lang="ru-RU" sz="2400" b="1" dirty="0" smtClean="0">
                <a:solidFill>
                  <a:srgbClr val="004A7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класса ( % )</a:t>
            </a:r>
          </a:p>
        </p:txBody>
      </p:sp>
      <p:graphicFrame>
        <p:nvGraphicFramePr>
          <p:cNvPr id="68948" name="Group 3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575334"/>
              </p:ext>
            </p:extLst>
          </p:nvPr>
        </p:nvGraphicFramePr>
        <p:xfrm>
          <a:off x="457201" y="358315"/>
          <a:ext cx="8343612" cy="6404625"/>
        </p:xfrm>
        <a:graphic>
          <a:graphicData uri="http://schemas.openxmlformats.org/drawingml/2006/table">
            <a:tbl>
              <a:tblPr/>
              <a:tblGrid>
                <a:gridCol w="382348"/>
                <a:gridCol w="1553884"/>
                <a:gridCol w="1057094"/>
                <a:gridCol w="1047664"/>
                <a:gridCol w="1047664"/>
                <a:gridCol w="1122497"/>
                <a:gridCol w="1122497"/>
                <a:gridCol w="1009964"/>
              </a:tblGrid>
              <a:tr h="601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Имя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Адаптация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Самоприятие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Принятие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других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Эмоцион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комфортность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Интернальность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Доминирова</a:t>
                      </a: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ние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36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721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377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0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3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33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31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377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5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29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79**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83**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59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85**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07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29.</a:t>
                      </a: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76**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34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/>
                        </a:rPr>
                        <a:t>26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8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30.</a:t>
                      </a: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41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53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</a:rPr>
                        <a:t>57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7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Ведущее полушарие(обучающиеся 5 А </a:t>
            </a:r>
            <a:r>
              <a:rPr lang="ru-RU" b="1" dirty="0" err="1" smtClean="0"/>
              <a:t>кл</a:t>
            </a:r>
            <a:r>
              <a:rPr lang="ru-RU" b="1" dirty="0" smtClean="0"/>
              <a:t>)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96004749"/>
              </p:ext>
            </p:extLst>
          </p:nvPr>
        </p:nvGraphicFramePr>
        <p:xfrm>
          <a:off x="457200" y="1600200"/>
          <a:ext cx="8229600" cy="445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5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6099175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ru-RU" sz="11300" b="1" i="1" smtClean="0">
                <a:latin typeface="Times New Roman" pitchFamily="18" charset="0"/>
              </a:rPr>
              <a:t>Спасибо </a:t>
            </a:r>
            <a:br>
              <a:rPr lang="ru-RU" sz="11300" b="1" i="1" smtClean="0">
                <a:latin typeface="Times New Roman" pitchFamily="18" charset="0"/>
              </a:rPr>
            </a:br>
            <a:r>
              <a:rPr lang="ru-RU" sz="11300" b="1" i="1" smtClean="0">
                <a:latin typeface="Times New Roman" pitchFamily="18" charset="0"/>
              </a:rPr>
              <a:t>за </a:t>
            </a:r>
            <a:br>
              <a:rPr lang="ru-RU" sz="11300" b="1" i="1" smtClean="0">
                <a:latin typeface="Times New Roman" pitchFamily="18" charset="0"/>
              </a:rPr>
            </a:br>
            <a:r>
              <a:rPr lang="ru-RU" sz="11300" b="1" i="1" smtClean="0">
                <a:latin typeface="Times New Roman" pitchFamily="18" charset="0"/>
              </a:rPr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Ведущие каналы восприятия обучающихся  5А </a:t>
            </a:r>
            <a:r>
              <a:rPr lang="ru-RU" b="1" dirty="0" err="1" smtClean="0"/>
              <a:t>кл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52747154"/>
              </p:ext>
            </p:extLst>
          </p:nvPr>
        </p:nvGraphicFramePr>
        <p:xfrm>
          <a:off x="457200" y="1600200"/>
          <a:ext cx="8229600" cy="445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78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Ведущее полушарие(обучающиеся  5 Б </a:t>
            </a:r>
            <a:r>
              <a:rPr lang="ru-RU" sz="3200" b="1" dirty="0" err="1" smtClean="0"/>
              <a:t>кл</a:t>
            </a:r>
            <a:r>
              <a:rPr lang="ru-RU" sz="3200" b="1" dirty="0" smtClean="0"/>
              <a:t>)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77620565"/>
              </p:ext>
            </p:extLst>
          </p:nvPr>
        </p:nvGraphicFramePr>
        <p:xfrm>
          <a:off x="152400" y="1447800"/>
          <a:ext cx="8839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0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Ведущие каналы восприятия 5 Б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38389053"/>
              </p:ext>
            </p:extLst>
          </p:nvPr>
        </p:nvGraphicFramePr>
        <p:xfrm>
          <a:off x="457200" y="1600200"/>
          <a:ext cx="8229600" cy="4456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34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Ведущее полушарие обучающихся 5 В </a:t>
            </a:r>
            <a:r>
              <a:rPr lang="ru-RU" b="1" dirty="0" err="1" smtClean="0"/>
              <a:t>кл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63552762"/>
              </p:ext>
            </p:extLst>
          </p:nvPr>
        </p:nvGraphicFramePr>
        <p:xfrm>
          <a:off x="381000" y="1447800"/>
          <a:ext cx="8153400" cy="4989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322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11036</TotalTime>
  <Words>4597</Words>
  <Application>Microsoft Office PowerPoint</Application>
  <PresentationFormat>Экран (4:3)</PresentationFormat>
  <Paragraphs>3555</Paragraphs>
  <Slides>50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50</vt:i4>
      </vt:variant>
    </vt:vector>
  </HeadingPairs>
  <TitlesOfParts>
    <vt:vector size="56" baseType="lpstr">
      <vt:lpstr>Поток</vt:lpstr>
      <vt:lpstr>1_Поток</vt:lpstr>
      <vt:lpstr>2_Поток</vt:lpstr>
      <vt:lpstr>3_Поток</vt:lpstr>
      <vt:lpstr>4_Поток</vt:lpstr>
      <vt:lpstr>6_Поток</vt:lpstr>
      <vt:lpstr>Психолого-педагогический консилиум по преемственности и итогам адаптации 5-х классов</vt:lpstr>
      <vt:lpstr>ЦЕННОСТНЫЕ ОРИЕНТИРЫ НАЧАЛЬНОГО ОБРАЗОВАНИЯ</vt:lpstr>
      <vt:lpstr>Успешность адаптации зависит от уровня сформированности универсальных учебных действий:</vt:lpstr>
      <vt:lpstr>Личностные умения:</vt:lpstr>
      <vt:lpstr>Ведущее полушарие(обучающиеся 5 А кл)</vt:lpstr>
      <vt:lpstr>Ведущие каналы восприятия обучающихся  5А кл</vt:lpstr>
      <vt:lpstr>Ведущее полушарие(обучающиеся  5 Б кл)</vt:lpstr>
      <vt:lpstr>Ведущие каналы восприятия 5 Б</vt:lpstr>
      <vt:lpstr>Ведущее полушарие обучающихся 5 В кл</vt:lpstr>
      <vt:lpstr>Ведущие каналы восприятия 5 В</vt:lpstr>
      <vt:lpstr>Ведущее полушарие 5 Г</vt:lpstr>
      <vt:lpstr>Ведущий канал восприятия 5 Г</vt:lpstr>
      <vt:lpstr> Сводная таблица ( % )</vt:lpstr>
      <vt:lpstr>Познавательные действия:</vt:lpstr>
      <vt:lpstr>Уровень сформированности навыка чтения</vt:lpstr>
      <vt:lpstr>Уровень сформированности смыслового чтения 5 А класса</vt:lpstr>
      <vt:lpstr>Уровень сформированности смыслового чтения 5 Б класса</vt:lpstr>
      <vt:lpstr>Уровень сформированности смыслового чтения 5 В класса</vt:lpstr>
      <vt:lpstr>Уровень сформированности смыслового чтения 5 Г класса</vt:lpstr>
      <vt:lpstr>Уровень развития устной речи ( % )</vt:lpstr>
      <vt:lpstr>Уровни сформированности навыка смыслового чтения  учащихся 5-хклассов ( % )</vt:lpstr>
      <vt:lpstr>Уровень сформированности словесно-           логического мышления</vt:lpstr>
      <vt:lpstr>       Слухоречевая память  (первый повтор ) %</vt:lpstr>
      <vt:lpstr>       Слухоречевая память % (последний повтор )</vt:lpstr>
      <vt:lpstr>Сформированность личностных умений обучающихся5Акласса</vt:lpstr>
      <vt:lpstr>Сформированность личностных умений обучающихся5Бкласса</vt:lpstr>
      <vt:lpstr>Сформированность личностных умений обучающихся5Вкласса</vt:lpstr>
      <vt:lpstr>Сформированность личностных умений обучающихся5Гкласса</vt:lpstr>
      <vt:lpstr>     Сформированность  познавательного  интереса</vt:lpstr>
      <vt:lpstr>            Уровень тревожности</vt:lpstr>
      <vt:lpstr>            Негативные переживания на уроках</vt:lpstr>
      <vt:lpstr>Уровни эмоционального отношения к учению 5-ые классы </vt:lpstr>
      <vt:lpstr>Эмоциональное отношение к школе</vt:lpstr>
      <vt:lpstr>Удовлетворенность процессом обучения</vt:lpstr>
      <vt:lpstr>Коммуникативные умения:</vt:lpstr>
      <vt:lpstr>Принятие одноклассников(%)</vt:lpstr>
      <vt:lpstr>Статусное положение (социометрия) учащихся 5 А</vt:lpstr>
      <vt:lpstr>Статусное положение(социометрия) учащихся 5 Б</vt:lpstr>
      <vt:lpstr>Статусное положение(социометрия) учащихся 5 В</vt:lpstr>
      <vt:lpstr>Статусное положение (социометрия) учащихся 5 Г</vt:lpstr>
      <vt:lpstr>Удовлетворенность отношением учителей –предметников %</vt:lpstr>
      <vt:lpstr>Удовлетворенность отношением классного руководителя %</vt:lpstr>
      <vt:lpstr>Психологический климат  в 5-х классах </vt:lpstr>
      <vt:lpstr>        Регулятивные  УУД</vt:lpstr>
      <vt:lpstr>Принятие и сохранение учебной задачи</vt:lpstr>
      <vt:lpstr>Социально-психологическая адаптация  5 А класса( % )</vt:lpstr>
      <vt:lpstr>Социально-психологическая адаптация  5 Б класса ( % )</vt:lpstr>
      <vt:lpstr>Социально-психологическая  адаптация  5 В класса ( % )</vt:lpstr>
      <vt:lpstr>Социально-психологическая адаптация  5 Г класса ( % )</vt:lpstr>
      <vt:lpstr>Спасибо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ДНС</dc:creator>
  <cp:lastModifiedBy>RePack by Diakov</cp:lastModifiedBy>
  <cp:revision>1345</cp:revision>
  <cp:lastPrinted>1601-01-01T00:00:00Z</cp:lastPrinted>
  <dcterms:created xsi:type="dcterms:W3CDTF">1601-01-01T00:00:00Z</dcterms:created>
  <dcterms:modified xsi:type="dcterms:W3CDTF">2018-08-29T07:51:56Z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