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А</c:v>
                </c:pt>
                <c:pt idx="1">
                  <c:v>1 Б</c:v>
                </c:pt>
                <c:pt idx="2">
                  <c:v>1 В</c:v>
                </c:pt>
                <c:pt idx="3">
                  <c:v>1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34.5</c:v>
                </c:pt>
                <c:pt idx="1">
                  <c:v>30</c:v>
                </c:pt>
                <c:pt idx="2">
                  <c:v>42.9</c:v>
                </c:pt>
                <c:pt idx="3">
                  <c:v>46.1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А</c:v>
                </c:pt>
                <c:pt idx="1">
                  <c:v>1 Б</c:v>
                </c:pt>
                <c:pt idx="2">
                  <c:v>1 В</c:v>
                </c:pt>
                <c:pt idx="3">
                  <c:v>1 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41.4</c:v>
                </c:pt>
                <c:pt idx="1">
                  <c:v>46.7</c:v>
                </c:pt>
                <c:pt idx="2">
                  <c:v>35.700000000000003</c:v>
                </c:pt>
                <c:pt idx="3">
                  <c:v>23.1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А</c:v>
                </c:pt>
                <c:pt idx="1">
                  <c:v>1 Б</c:v>
                </c:pt>
                <c:pt idx="2">
                  <c:v>1 В</c:v>
                </c:pt>
                <c:pt idx="3">
                  <c:v>1 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24.1</c:v>
                </c:pt>
                <c:pt idx="1">
                  <c:v>23.3</c:v>
                </c:pt>
                <c:pt idx="2">
                  <c:v>21.4</c:v>
                </c:pt>
                <c:pt idx="3">
                  <c:v>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02880"/>
        <c:axId val="21016960"/>
      </c:barChart>
      <c:catAx>
        <c:axId val="2100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800"/>
            </a:pPr>
            <a:endParaRPr lang="ru-RU"/>
          </a:p>
        </c:txPr>
        <c:crossAx val="21016960"/>
        <c:crosses val="autoZero"/>
        <c:auto val="1"/>
        <c:lblAlgn val="ctr"/>
        <c:lblOffset val="100"/>
        <c:noMultiLvlLbl val="0"/>
      </c:catAx>
      <c:valAx>
        <c:axId val="210169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002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1уровень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А</c:v>
                </c:pt>
                <c:pt idx="1">
                  <c:v>1 Б</c:v>
                </c:pt>
                <c:pt idx="2">
                  <c:v>1 В</c:v>
                </c:pt>
                <c:pt idx="3">
                  <c:v>1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42.8</c:v>
                </c:pt>
                <c:pt idx="1">
                  <c:v>44.8</c:v>
                </c:pt>
                <c:pt idx="2">
                  <c:v>40</c:v>
                </c:pt>
                <c:pt idx="3">
                  <c:v>41.7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2уровень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А</c:v>
                </c:pt>
                <c:pt idx="1">
                  <c:v>1 Б</c:v>
                </c:pt>
                <c:pt idx="2">
                  <c:v>1 В</c:v>
                </c:pt>
                <c:pt idx="3">
                  <c:v>1 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42.8</c:v>
                </c:pt>
                <c:pt idx="1">
                  <c:v>20.7</c:v>
                </c:pt>
                <c:pt idx="2">
                  <c:v>32</c:v>
                </c:pt>
                <c:pt idx="3">
                  <c:v>41.7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3уровень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А</c:v>
                </c:pt>
                <c:pt idx="1">
                  <c:v>1 Б</c:v>
                </c:pt>
                <c:pt idx="2">
                  <c:v>1 В</c:v>
                </c:pt>
                <c:pt idx="3">
                  <c:v>1 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10.8</c:v>
                </c:pt>
                <c:pt idx="1">
                  <c:v>27.6</c:v>
                </c:pt>
                <c:pt idx="2">
                  <c:v>20</c:v>
                </c:pt>
                <c:pt idx="3">
                  <c:v>12.5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4уровень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А</c:v>
                </c:pt>
                <c:pt idx="1">
                  <c:v>1 Б</c:v>
                </c:pt>
                <c:pt idx="2">
                  <c:v>1 В</c:v>
                </c:pt>
                <c:pt idx="3">
                  <c:v>1 Г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3.6</c:v>
                </c:pt>
                <c:pt idx="1">
                  <c:v>6.9</c:v>
                </c:pt>
                <c:pt idx="2">
                  <c:v>8</c:v>
                </c:pt>
                <c:pt idx="3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461120"/>
        <c:axId val="29475200"/>
      </c:barChart>
      <c:catAx>
        <c:axId val="2946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9475200"/>
        <c:crosses val="autoZero"/>
        <c:auto val="1"/>
        <c:lblAlgn val="ctr"/>
        <c:lblOffset val="100"/>
        <c:noMultiLvlLbl val="0"/>
      </c:catAx>
      <c:valAx>
        <c:axId val="29475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461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 b="1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406640" cy="29250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Психологический мониторинг процесса адаптации 1-х классов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(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2014-2015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учебный год )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Сформированность пространственного фактора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628800"/>
          <a:ext cx="7715200" cy="4781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7400"/>
                <a:gridCol w="1629450"/>
                <a:gridCol w="1629450"/>
                <a:gridCol w="1629450"/>
                <a:gridCol w="1629450"/>
              </a:tblGrid>
              <a:tr h="95622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классы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Метрические нарушения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Изменение оси на 90*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Нарушение целостного восприятия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Несформиро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 </a:t>
                      </a:r>
                      <a:r>
                        <a:rPr lang="ru-RU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ванность</a:t>
                      </a:r>
                      <a:r>
                        <a:rPr lang="ru-RU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фактора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А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44,8%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10,3%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3,4%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Б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6,7%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6,7%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В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42,8%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17,8%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3,6%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56226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Г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26,9%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11,5%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7,7%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Уровень </a:t>
            </a:r>
            <a:r>
              <a:rPr lang="ru-RU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графомоторного</a:t>
            </a:r>
            <a:r>
              <a:rPr lang="ru-RU" b="1" dirty="0" smtClean="0">
                <a:solidFill>
                  <a:srgbClr val="002060"/>
                </a:solidFill>
              </a:rPr>
              <a:t> навыка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43607" y="1988840"/>
          <a:ext cx="7653535" cy="38884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728193"/>
                <a:gridCol w="1846546"/>
                <a:gridCol w="2039398"/>
                <a:gridCol w="2039398"/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Классы</a:t>
                      </a:r>
                      <a:endParaRPr lang="ru-RU" sz="3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Уровни </a:t>
                      </a:r>
                      <a:r>
                        <a:rPr lang="ru-RU" sz="2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сформированности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низкий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норма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высокий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А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34,5%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41,4%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24,1%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Б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30%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46,7%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23,3%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В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42,9%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35,7%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21,4%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Г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46,1%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00B050"/>
                          </a:solidFill>
                        </a:rPr>
                        <a:t>23,1%</a:t>
                      </a:r>
                      <a:endParaRPr lang="ru-RU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30,8%</a:t>
                      </a:r>
                      <a:endParaRPr lang="ru-RU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Соотношение уровней </a:t>
            </a:r>
            <a:r>
              <a:rPr lang="ru-RU" sz="2800" b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графомоторного</a:t>
            </a:r>
            <a:r>
              <a:rPr lang="ru-RU" sz="2800" b="1" dirty="0" smtClean="0">
                <a:solidFill>
                  <a:srgbClr val="002060"/>
                </a:solidFill>
              </a:rPr>
              <a:t> навыка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412776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Нарушения письма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412776"/>
          <a:ext cx="7920880" cy="4565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8152"/>
                <a:gridCol w="1656184"/>
                <a:gridCol w="1584176"/>
                <a:gridCol w="1656184"/>
                <a:gridCol w="1656184"/>
              </a:tblGrid>
              <a:tr h="91302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Классы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*зеркальное письмо*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Пропуск гласных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Пропуск согласных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Фонематичес-кое</a:t>
                      </a:r>
                      <a:r>
                        <a:rPr lang="ru-RU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письмо</a:t>
                      </a:r>
                      <a:endParaRPr lang="ru-RU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А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58,6%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17,2%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3,4%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44,8%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Б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50%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6,7%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6,7%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56,7%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В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41,1%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7,1%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10,7%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13021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Г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61,5%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3,8%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3,8%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38,5%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b="1" dirty="0" smtClean="0">
                <a:solidFill>
                  <a:srgbClr val="002060"/>
                </a:solidFill>
              </a:rPr>
              <a:t> учебной мотивации ( </a:t>
            </a:r>
            <a:r>
              <a:rPr lang="ru-RU" b="1" dirty="0" err="1" smtClean="0">
                <a:solidFill>
                  <a:srgbClr val="002060"/>
                </a:solidFill>
              </a:rPr>
              <a:t>Н.Г.Лусканова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0" y="1772816"/>
          <a:ext cx="8147250" cy="388843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классы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Уровни мотивации ( баллы )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25-30( 1)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20-24( 2)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15-19(3)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10-14(4)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10(5)</a:t>
                      </a:r>
                      <a:endParaRPr lang="ru-RU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А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42,8%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42,8%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10,8%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3,6%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Б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44,8%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20,7%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27,6%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6,9%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В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40%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32%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Г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41,7%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41,7%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12,5%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4,1%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2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Соотношение уровней школьной мотивации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0752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Отношение к домашнему заданию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600200"/>
          <a:ext cx="7571183" cy="49251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/>
                <a:gridCol w="2088232"/>
                <a:gridCol w="1944216"/>
                <a:gridCol w="1882551"/>
              </a:tblGrid>
              <a:tr h="98502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классы</a:t>
                      </a:r>
                      <a:endParaRPr lang="ru-RU" sz="32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Да, хочу 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 знаю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Нет, не хочу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85029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А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32,1%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28,6%</a:t>
                      </a:r>
                      <a:endParaRPr lang="ru-RU" sz="40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39,3%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85029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Б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60%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23,3%</a:t>
                      </a:r>
                      <a:endParaRPr lang="ru-RU" sz="40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16,7%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85029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 В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72%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16%</a:t>
                      </a:r>
                      <a:endParaRPr lang="ru-RU" sz="40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85029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44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4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</a:t>
                      </a:r>
                      <a:endParaRPr lang="ru-RU" sz="4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58,3%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16,7%</a:t>
                      </a:r>
                      <a:endParaRPr lang="ru-RU" sz="40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25%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Часто ли рассказываешь о школе?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628800"/>
          <a:ext cx="7643192" cy="48531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8750"/>
                <a:gridCol w="2054814"/>
                <a:gridCol w="2054814"/>
                <a:gridCol w="2054814"/>
              </a:tblGrid>
              <a:tr h="97062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классы</a:t>
                      </a:r>
                      <a:endParaRPr lang="ru-RU" sz="3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Часто 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редко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 рассказываю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А</a:t>
                      </a:r>
                      <a:endParaRPr lang="ru-RU" sz="5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85,7%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14,3%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Б</a:t>
                      </a:r>
                      <a:endParaRPr lang="ru-RU" sz="5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66,7%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26,7%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6,6%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В</a:t>
                      </a:r>
                      <a:endParaRPr lang="ru-RU" sz="5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64%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28%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70627">
                <a:tc>
                  <a:txBody>
                    <a:bodyPr/>
                    <a:lstStyle/>
                    <a:p>
                      <a:r>
                        <a:rPr lang="ru-RU" sz="5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Г</a:t>
                      </a:r>
                      <a:endParaRPr lang="ru-RU" sz="5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62,5%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29,2%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8,3%</a:t>
                      </a:r>
                      <a:endParaRPr lang="ru-RU" sz="36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Принятие одноклассников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484784"/>
          <a:ext cx="7920880" cy="46371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4744"/>
                <a:gridCol w="2072816"/>
                <a:gridCol w="2072816"/>
                <a:gridCol w="2350504"/>
              </a:tblGrid>
              <a:tr h="92742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классы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нравятся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 все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Не нравятся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А</a:t>
                      </a:r>
                      <a:endParaRPr lang="ru-RU" sz="4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85,7%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14,3%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Б</a:t>
                      </a:r>
                      <a:endParaRPr lang="ru-RU" sz="4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73,3%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26,7%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В</a:t>
                      </a:r>
                      <a:endParaRPr lang="ru-RU" sz="4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76%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20%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4%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27422">
                <a:tc>
                  <a:txBody>
                    <a:bodyPr/>
                    <a:lstStyle/>
                    <a:p>
                      <a:r>
                        <a:rPr lang="ru-RU" sz="4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 Г</a:t>
                      </a:r>
                      <a:endParaRPr lang="ru-RU" sz="4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87,5%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12,5%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40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365</Words>
  <Application>Microsoft Office PowerPoint</Application>
  <PresentationFormat>Экран (4:3)</PresentationFormat>
  <Paragraphs>173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Психологический мониторинг процесса адаптации 1-х классов</vt:lpstr>
      <vt:lpstr>Уровень сформированности графомоторного навыка</vt:lpstr>
      <vt:lpstr>Соотношение уровней сформированности графомоторного навыка</vt:lpstr>
      <vt:lpstr>Нарушения письма</vt:lpstr>
      <vt:lpstr>Сформированность учебной мотивации ( Н.Г.Лусканова)</vt:lpstr>
      <vt:lpstr>Соотношение уровней школьной мотивации</vt:lpstr>
      <vt:lpstr>Отношение к домашнему заданию</vt:lpstr>
      <vt:lpstr>Часто ли рассказываешь о школе?</vt:lpstr>
      <vt:lpstr>Принятие одноклассников</vt:lpstr>
      <vt:lpstr>Сформированность пространственного фактора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сформированности графомоторного навыка</dc:title>
  <dc:creator>ДНС</dc:creator>
  <cp:lastModifiedBy>RePack by Diakov</cp:lastModifiedBy>
  <cp:revision>27</cp:revision>
  <dcterms:created xsi:type="dcterms:W3CDTF">2014-11-05T05:53:02Z</dcterms:created>
  <dcterms:modified xsi:type="dcterms:W3CDTF">2017-12-06T12:32:30Z</dcterms:modified>
</cp:coreProperties>
</file>