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handoutMasterIdLst>
    <p:handoutMasterId r:id="rId21"/>
  </p:handoutMasterIdLst>
  <p:sldIdLst>
    <p:sldId id="308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6" r:id="rId11"/>
    <p:sldId id="287" r:id="rId12"/>
    <p:sldId id="311" r:id="rId13"/>
    <p:sldId id="312" r:id="rId14"/>
    <p:sldId id="313" r:id="rId15"/>
    <p:sldId id="314" r:id="rId16"/>
    <p:sldId id="315" r:id="rId17"/>
    <p:sldId id="309" r:id="rId18"/>
    <p:sldId id="316" r:id="rId19"/>
    <p:sldId id="31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2" autoAdjust="0"/>
  </p:normalViewPr>
  <p:slideViewPr>
    <p:cSldViewPr>
      <p:cViewPr varScale="1">
        <p:scale>
          <a:sx n="75" d="100"/>
          <a:sy n="75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9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605270-70B3-42DA-82DE-9DD4947102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35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933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9933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9933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933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3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3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3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3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3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4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4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4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934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934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934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EA887-FC52-4FA6-8749-93B8B86417F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93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93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0E561E-2008-40F3-B9A4-8BEBD2E25FA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4680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234F39-926F-4AE8-B910-05AA512EF5D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21074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45849E-445F-4445-8A11-B8698E1D14D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5BD429-C778-43C1-BAB8-A536DEBCD7C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95956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B8E937-4611-41F3-A0EE-2A42E6D9EC3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7426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EA802-D037-47E2-910C-3A656E95DE5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56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67535D-B684-4D36-8B74-15A55BBA59D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49154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FBE261-E2CA-479D-BED1-752750913C9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94927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A83078-853B-4AAE-A141-135824A51FD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47455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739DA-5528-4248-A0FA-3E4B9D4F8F9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31753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FAF509-FC12-442C-B128-64AFEE2D4A8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8182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1239D24-EA63-44DB-B9C6-0EBE0E38010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983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983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9831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83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83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849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2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transmap.ru/articles_media/obshee/molochnaya_produc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784" y="188640"/>
            <a:ext cx="8229600" cy="137160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Основы рационального питания школьников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5" descr="1251793179_1248160603_vitami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860" y="1414323"/>
            <a:ext cx="3905448" cy="390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97584" y="5277107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МАОУ-лицей№13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Служба психолого-педагогического и социального сопровождения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80547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242" y="214290"/>
            <a:ext cx="7996868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Режим питания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Важнейший компонент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Здорового питания</a:t>
            </a:r>
          </a:p>
        </p:txBody>
      </p:sp>
      <p:pic>
        <p:nvPicPr>
          <p:cNvPr id="3" name="Рисунок 2" descr="2949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143248"/>
            <a:ext cx="5122095" cy="3414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accent1">
                    <a:lumMod val="50000"/>
                  </a:schemeClr>
                </a:solidFill>
              </a:rPr>
              <a:t>Режим питания школьников</a:t>
            </a:r>
            <a:endParaRPr lang="ru-RU" alt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 i="1" smtClean="0"/>
              <a:t>Первая смена</a:t>
            </a:r>
            <a:endParaRPr lang="ru-RU" altLang="ru-RU" sz="2400" i="1" smtClean="0"/>
          </a:p>
          <a:p>
            <a:pPr>
              <a:lnSpc>
                <a:spcPct val="80000"/>
              </a:lnSpc>
            </a:pPr>
            <a:r>
              <a:rPr lang="ru-RU" altLang="ru-RU" sz="2400" smtClean="0"/>
              <a:t>7.30 - 8.00 Завтрак дома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10.00 - 11.00 Горячий завтрак в школе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13.00 - 14.00 Обед дома 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19.00 - 19.30 Ужин дома </a:t>
            </a:r>
          </a:p>
          <a:p>
            <a:pPr>
              <a:lnSpc>
                <a:spcPct val="80000"/>
              </a:lnSpc>
            </a:pPr>
            <a:endParaRPr lang="ru-RU" altLang="ru-RU" sz="2400" smtClean="0"/>
          </a:p>
          <a:p>
            <a:pPr>
              <a:lnSpc>
                <a:spcPct val="80000"/>
              </a:lnSpc>
            </a:pPr>
            <a:r>
              <a:rPr lang="ru-RU" altLang="ru-RU" sz="2400" b="1" i="1" smtClean="0"/>
              <a:t>Вторая смена</a:t>
            </a:r>
            <a:endParaRPr lang="ru-RU" altLang="ru-RU" sz="2400" i="1" smtClean="0"/>
          </a:p>
          <a:p>
            <a:pPr>
              <a:lnSpc>
                <a:spcPct val="80000"/>
              </a:lnSpc>
            </a:pPr>
            <a:r>
              <a:rPr lang="ru-RU" altLang="ru-RU" sz="2400" smtClean="0"/>
              <a:t>8.00 - 8.30 Завтрак дома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12.30 - 13.00 Обед дома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15.00 - 16.00 Горячее питание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19.30 - 20.00 Ужин дома </a:t>
            </a:r>
            <a:endParaRPr lang="ru-RU" altLang="ru-RU" sz="2400" dirty="0"/>
          </a:p>
        </p:txBody>
      </p:sp>
      <p:pic>
        <p:nvPicPr>
          <p:cNvPr id="169988" name="Picture 4" descr="Skolas_ed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16338"/>
            <a:ext cx="301942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chemeClr val="bg2"/>
                </a:solidFill>
              </a:rPr>
              <a:t>Завтрак</a:t>
            </a:r>
            <a:endParaRPr lang="ru-RU" sz="5400" b="1" dirty="0">
              <a:solidFill>
                <a:schemeClr val="bg2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5183187" cy="4679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 smtClean="0"/>
              <a:t>     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 быть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обязательным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 из </a:t>
            </a:r>
            <a:r>
              <a:rPr lang="ru-RU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блюд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например: каша и чай, творог и молоко, вареное яйцо и кофе, а также бутерброды с сыром или вареной колбасой.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180" name="Picture 4" descr="iCAN5OCT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084168" y="4149080"/>
            <a:ext cx="2746217" cy="1981200"/>
          </a:xfrm>
          <a:noFill/>
          <a:ln/>
        </p:spPr>
      </p:pic>
      <p:pic>
        <p:nvPicPr>
          <p:cNvPr id="50183" name="Picture 7" descr="i?id=60131004-0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084168" y="1628800"/>
            <a:ext cx="2719387" cy="20224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6864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717675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chemeClr val="bg2"/>
                </a:solidFill>
              </a:rPr>
              <a:t>Второй завтрак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В школе ученик должен обязательно получить горячий завтрак. Если по каким-либо причинам горячее питание не организовано, то ребенку необходимо дать с собой бутерброд и питьё.</a:t>
            </a:r>
            <a:b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Длительное голодание по 6-7 часов приводит к быстрому утомлению, снижению работоспособности, ухудшению самочувствия и настроения, а также  может стать причиной развития заболеваний желудочно-кишечного тракта и других заболеваний.</a:t>
            </a: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ru-RU" sz="2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1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>
                <a:solidFill>
                  <a:schemeClr val="bg2"/>
                </a:solidFill>
              </a:rPr>
              <a:t>Обед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47513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 </a:t>
            </a:r>
            <a:br>
              <a:rPr lang="ru-RU" sz="2000" b="1" dirty="0"/>
            </a:b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Дома или в школе ребенок должен получить полноценный обед из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трёх – четырёх блюд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Школьнику 7-11 лет достаточно 300,0 грамм супа; второе блюдо должно содержать лучше всего отварное мясо или рыбу, овощной салат из свежих овощей и гарнир. Третье блюдо – компот, кисель, чай.</a:t>
            </a:r>
            <a:b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pic>
        <p:nvPicPr>
          <p:cNvPr id="53252" name="Picture 4" descr="iCAQR39T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594053" y="3651377"/>
            <a:ext cx="2267744" cy="2866771"/>
          </a:xfrm>
          <a:noFill/>
          <a:ln/>
        </p:spPr>
      </p:pic>
      <p:pic>
        <p:nvPicPr>
          <p:cNvPr id="53255" name="Picture 7" descr="i?id=222634662-0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1557338"/>
            <a:ext cx="2497138" cy="1981200"/>
          </a:xfrm>
          <a:noFill/>
          <a:ln/>
        </p:spPr>
      </p:pic>
      <p:pic>
        <p:nvPicPr>
          <p:cNvPr id="53258" name="Picture 10" descr="i?id=23917210-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5084763"/>
            <a:ext cx="1716087" cy="1373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00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>
                <a:solidFill>
                  <a:schemeClr val="bg2"/>
                </a:solidFill>
              </a:rPr>
              <a:t>Полдник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На полдник детям необходимы: фрукты, кефир, молоко, чай со сдобой.</a:t>
            </a:r>
            <a:r>
              <a:rPr lang="ru-RU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45063" name="Picture 7" descr="iCA791Q3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1916113"/>
            <a:ext cx="1857375" cy="2592387"/>
          </a:xfrm>
        </p:spPr>
      </p:pic>
      <p:pic>
        <p:nvPicPr>
          <p:cNvPr id="45064" name="Picture 8" descr="iCA7M1YWQ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7092280" y="4077072"/>
            <a:ext cx="1311088" cy="1981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61330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/>
          <a:lstStyle/>
          <a:p>
            <a:pPr algn="ctr"/>
            <a:r>
              <a:rPr lang="ru-RU" sz="6600" b="1" dirty="0">
                <a:solidFill>
                  <a:schemeClr val="bg2"/>
                </a:solidFill>
              </a:rPr>
              <a:t>Ужин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340768"/>
            <a:ext cx="5904656" cy="446313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Ужинать детям нужно не позднее чем за 1-1,5 часа до сна. </a:t>
            </a:r>
            <a:endParaRPr lang="ru-RU" sz="2800" b="1" i="1" dirty="0" smtClean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Ужин </a:t>
            </a: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должен быть очень обильным, так как сон с переполненным желудком будет беспокойным</a:t>
            </a:r>
            <a:r>
              <a:rPr lang="ru-RU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Ужин должен состоять из 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блюд</a:t>
            </a: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первое – творог, рыба, яйца, овощи, крупяные и мучные блюда; второе – молоко, кефир, простокваша, кисель и др. </a:t>
            </a:r>
            <a:b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036" name="Picture 4" descr="iCA5OTEM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01284" y="4149080"/>
            <a:ext cx="2490651" cy="1981200"/>
          </a:xfrm>
          <a:noFill/>
          <a:ln/>
        </p:spPr>
      </p:pic>
      <p:pic>
        <p:nvPicPr>
          <p:cNvPr id="44038" name="Picture 6" descr="iCA6JX7M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7055048" y="2636912"/>
            <a:ext cx="1244600" cy="1244600"/>
          </a:xfrm>
          <a:noFill/>
          <a:ln/>
        </p:spPr>
      </p:pic>
      <p:pic>
        <p:nvPicPr>
          <p:cNvPr id="44040" name="Picture 8" descr="iCAYWH3Y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661318"/>
            <a:ext cx="1871663" cy="1633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18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/>
                </a:solidFill>
              </a:rPr>
              <a:t>ПРАВИЛА ЗДОРОВОГО ПИТАНИЯ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532794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 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Ребенок должен есть </a:t>
            </a: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разнообразные пищевые продукты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Ежедневный </a:t>
            </a: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рацион ребенка должен содержать около </a:t>
            </a:r>
            <a:r>
              <a:rPr lang="ru-RU" sz="2800" b="1" i="1" dirty="0">
                <a:solidFill>
                  <a:srgbClr val="FF0000"/>
                </a:solidFill>
              </a:rPr>
              <a:t>15 наименований</a:t>
            </a:r>
            <a:r>
              <a:rPr lang="ru-RU" sz="2800" b="1" dirty="0">
                <a:solidFill>
                  <a:srgbClr val="FF0000"/>
                </a:solidFill>
              </a:rPr>
              <a:t> </a:t>
            </a: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разных продуктов питания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8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В течение недели</a:t>
            </a: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рацион питания должен включать не менее </a:t>
            </a:r>
            <a:r>
              <a:rPr lang="ru-RU" sz="2800" b="1" i="1" dirty="0">
                <a:solidFill>
                  <a:srgbClr val="FF0000"/>
                </a:solidFill>
              </a:rPr>
              <a:t>30 наименований</a:t>
            </a: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разных продуктов питания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endParaRPr lang="ru-RU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12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50092"/>
            <a:ext cx="7488832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3200" b="1" i="1" kern="0" dirty="0">
                <a:solidFill>
                  <a:srgbClr val="FF0000"/>
                </a:solidFill>
                <a:latin typeface="Arial"/>
              </a:rPr>
              <a:t>Каждый  день</a:t>
            </a:r>
            <a:r>
              <a:rPr lang="ru-RU" sz="32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 в рационе питания ребенка должны присутствовать следующие продукты: </a:t>
            </a:r>
            <a:r>
              <a:rPr lang="ru-RU" sz="3200" b="1" i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мясо, сливочное масло, молоко, хлеб, крупы, свежие овощи и фрукты.</a:t>
            </a:r>
            <a:r>
              <a:rPr lang="ru-RU" sz="32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 </a:t>
            </a:r>
            <a:endParaRPr lang="ru-RU" sz="3200" b="1" kern="0" dirty="0" smtClean="0">
              <a:solidFill>
                <a:schemeClr val="bg2">
                  <a:lumMod val="60000"/>
                  <a:lumOff val="40000"/>
                </a:schemeClr>
              </a:solidFill>
              <a:latin typeface="Arial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32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Ряд </a:t>
            </a:r>
            <a:r>
              <a:rPr lang="ru-RU" sz="32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продуктов: </a:t>
            </a:r>
            <a:r>
              <a:rPr lang="ru-RU" sz="3200" b="1" i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рыба, яйца, сметана, творог и другие кисломолочные продукты, сыр </a:t>
            </a:r>
            <a:r>
              <a:rPr lang="ru-RU" sz="32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- не обязательно должны входить в рацион питания каждый день, но в </a:t>
            </a:r>
            <a:r>
              <a:rPr lang="ru-RU" sz="3200" b="1" i="1" kern="0" dirty="0">
                <a:solidFill>
                  <a:srgbClr val="FF0000"/>
                </a:solidFill>
                <a:latin typeface="Arial"/>
              </a:rPr>
              <a:t>течение недели</a:t>
            </a:r>
            <a:r>
              <a:rPr lang="ru-RU" sz="32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 должны присутствовать </a:t>
            </a:r>
            <a:r>
              <a:rPr lang="ru-RU" sz="3200" b="1" i="1" kern="0" dirty="0">
                <a:solidFill>
                  <a:srgbClr val="FF0000"/>
                </a:solidFill>
                <a:latin typeface="Arial"/>
              </a:rPr>
              <a:t>2-3 раза </a:t>
            </a:r>
            <a:r>
              <a:rPr lang="ru-RU" sz="3200" b="1" i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обязательно</a:t>
            </a:r>
            <a:r>
              <a:rPr lang="ru-RU" sz="32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</a:rPr>
              <a:t>.</a:t>
            </a:r>
            <a:endParaRPr lang="ru-RU" sz="3200" kern="0" dirty="0">
              <a:solidFill>
                <a:schemeClr val="bg2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677425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692696"/>
            <a:ext cx="8064500" cy="259238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Здоровье –  не всё, но всё без здоровья – ничто» </a:t>
            </a:r>
            <a:r>
              <a:rPr lang="ru-RU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Сократ)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76250"/>
            <a:ext cx="7772400" cy="1368425"/>
          </a:xfrm>
        </p:spPr>
        <p:txBody>
          <a:bodyPr/>
          <a:lstStyle/>
          <a:p>
            <a:r>
              <a:rPr lang="ru-RU" sz="6000" b="1" dirty="0">
                <a:solidFill>
                  <a:srgbClr val="FFFF00"/>
                </a:solidFill>
              </a:rPr>
              <a:t/>
            </a:r>
            <a:br>
              <a:rPr lang="ru-RU" sz="6000" b="1" dirty="0">
                <a:solidFill>
                  <a:srgbClr val="FFFF00"/>
                </a:solidFill>
              </a:rPr>
            </a:br>
            <a:r>
              <a:rPr lang="ru-RU" sz="6000" b="1" dirty="0">
                <a:solidFill>
                  <a:srgbClr val="FFFF00"/>
                </a:solidFill>
              </a:rPr>
              <a:t/>
            </a:r>
            <a:br>
              <a:rPr lang="ru-RU" sz="6000" b="1" dirty="0">
                <a:solidFill>
                  <a:srgbClr val="FFFF00"/>
                </a:solidFill>
              </a:rPr>
            </a:br>
            <a:r>
              <a:rPr lang="ru-RU" sz="6000" b="1" dirty="0">
                <a:solidFill>
                  <a:srgbClr val="FFFF00"/>
                </a:solidFill>
              </a:rPr>
              <a:t/>
            </a:r>
            <a:br>
              <a:rPr lang="ru-RU" sz="6000" b="1" dirty="0">
                <a:solidFill>
                  <a:srgbClr val="FFFF00"/>
                </a:solidFill>
              </a:rPr>
            </a:br>
            <a:r>
              <a:rPr lang="ru-RU" sz="6000" b="1" dirty="0">
                <a:solidFill>
                  <a:srgbClr val="FFFF00"/>
                </a:solidFill>
              </a:rPr>
              <a:t/>
            </a:r>
            <a:br>
              <a:rPr lang="ru-RU" sz="6000" b="1" dirty="0">
                <a:solidFill>
                  <a:srgbClr val="FFFF00"/>
                </a:solidFill>
              </a:rPr>
            </a:br>
            <a:endParaRPr lang="ru-RU" sz="6000" b="1" dirty="0">
              <a:solidFill>
                <a:srgbClr val="FFFF00"/>
              </a:solidFill>
            </a:endParaRPr>
          </a:p>
        </p:txBody>
      </p:sp>
      <p:pic>
        <p:nvPicPr>
          <p:cNvPr id="2052" name="Picture 4" descr="iCA3GV0H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713" y="4526756"/>
            <a:ext cx="2471738" cy="1808162"/>
          </a:xfrm>
          <a:prstGeom prst="rect">
            <a:avLst/>
          </a:prstGeom>
          <a:noFill/>
        </p:spPr>
      </p:pic>
      <p:pic>
        <p:nvPicPr>
          <p:cNvPr id="2053" name="Picture 5" descr="iCA7M1YW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138462"/>
            <a:ext cx="1644650" cy="2276475"/>
          </a:xfrm>
          <a:prstGeom prst="rect">
            <a:avLst/>
          </a:prstGeom>
          <a:noFill/>
        </p:spPr>
      </p:pic>
      <p:pic>
        <p:nvPicPr>
          <p:cNvPr id="2054" name="Picture 6" descr="iCAZ3F7I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478" y="4632325"/>
            <a:ext cx="2239963" cy="1685925"/>
          </a:xfrm>
          <a:prstGeom prst="rect">
            <a:avLst/>
          </a:prstGeom>
          <a:noFill/>
        </p:spPr>
      </p:pic>
      <p:pic>
        <p:nvPicPr>
          <p:cNvPr id="2055" name="Picture 7" descr="iCAQR39T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552" y="2134120"/>
            <a:ext cx="1763713" cy="1871663"/>
          </a:xfrm>
          <a:prstGeom prst="rect">
            <a:avLst/>
          </a:prstGeom>
          <a:noFill/>
        </p:spPr>
      </p:pic>
      <p:pic>
        <p:nvPicPr>
          <p:cNvPr id="2056" name="Picture 8" descr="иуы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38913" y="2492896"/>
            <a:ext cx="2089150" cy="1512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066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Рациональное питание – это физиологически полноценное питание здоровых людей.</a:t>
            </a:r>
          </a:p>
        </p:txBody>
      </p:sp>
      <p:pic>
        <p:nvPicPr>
          <p:cNvPr id="143363" name="Picture 3" descr="j022377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92150"/>
            <a:ext cx="11525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66" name="Picture 6" descr="4ffa0f814eed22cd504b85cff0a8cb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052513"/>
            <a:ext cx="3240088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229600" cy="1371600"/>
          </a:xfrm>
        </p:spPr>
        <p:txBody>
          <a:bodyPr/>
          <a:lstStyle/>
          <a:p>
            <a:pPr algn="ctr"/>
            <a:r>
              <a:rPr lang="ru-RU" altLang="ru-RU" sz="2800" dirty="0"/>
              <a:t/>
            </a:r>
            <a:br>
              <a:rPr lang="ru-RU" altLang="ru-RU" sz="2800" dirty="0"/>
            </a:br>
            <a:r>
              <a:rPr lang="ru-RU" altLang="ru-RU" sz="2800" dirty="0"/>
              <a:t/>
            </a:r>
            <a:br>
              <a:rPr lang="ru-RU" altLang="ru-RU" sz="2800" dirty="0"/>
            </a:br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</a:rPr>
              <a:t>Четыре принципа </a:t>
            </a:r>
            <a:br>
              <a:rPr lang="ru-RU" alt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</a:rPr>
              <a:t>рационального питания.</a:t>
            </a:r>
            <a:br>
              <a:rPr lang="ru-RU" alt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alt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91264" cy="404403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2000" dirty="0"/>
          </a:p>
          <a:p>
            <a:pPr>
              <a:lnSpc>
                <a:spcPct val="80000"/>
              </a:lnSpc>
            </a:pPr>
            <a:endParaRPr lang="ru-RU" altLang="ru-RU" sz="2000" i="1" dirty="0"/>
          </a:p>
          <a:p>
            <a:pPr>
              <a:lnSpc>
                <a:spcPct val="80000"/>
              </a:lnSpc>
            </a:pPr>
            <a:endParaRPr lang="ru-RU" altLang="ru-RU" sz="2400" i="1" dirty="0"/>
          </a:p>
          <a:p>
            <a:pPr>
              <a:lnSpc>
                <a:spcPct val="80000"/>
              </a:lnSpc>
            </a:pPr>
            <a:endParaRPr lang="ru-RU" altLang="ru-RU" sz="2400" i="1" dirty="0"/>
          </a:p>
          <a:p>
            <a:pPr>
              <a:lnSpc>
                <a:spcPct val="80000"/>
              </a:lnSpc>
            </a:pPr>
            <a:r>
              <a:rPr lang="ru-RU" altLang="ru-RU" sz="2400" b="1" dirty="0"/>
              <a:t>Первый принцип: энергетическая ценность должна соответствовать энергетическим затратам организма.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/>
              <a:t>Второй принцип: соответствие химического состава пищевых веществ с физиологическими потребностями организма.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/>
              <a:t>Третий принцип: максимальное разнообразие питания.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/>
              <a:t>Четвертый принцип: соблюдение оптимального режима питания.</a:t>
            </a:r>
          </a:p>
        </p:txBody>
      </p:sp>
      <p:pic>
        <p:nvPicPr>
          <p:cNvPr id="152581" name="Picture 5" descr="j022377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929" y="5393630"/>
            <a:ext cx="1691487" cy="113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46154" y="1428736"/>
            <a:ext cx="5019002" cy="378565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адекватность</a:t>
            </a:r>
            <a:r>
              <a:rPr lang="ru-RU" sz="48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разнообразие</a:t>
            </a:r>
            <a:r>
              <a:rPr lang="ru-RU" sz="48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регулярность;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удовольствие;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8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безопасность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.</a:t>
            </a:r>
          </a:p>
        </p:txBody>
      </p:sp>
      <p:pic>
        <p:nvPicPr>
          <p:cNvPr id="155652" name="Рисунок 4" descr="375xx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E3E3E3"/>
              </a:clrFrom>
              <a:clrTo>
                <a:srgbClr val="E3E3E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4143375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Питание школьника должно быть сбалансированным</a:t>
            </a:r>
            <a:r>
              <a:rPr lang="ru-RU" altLang="ru-RU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8424862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dirty="0"/>
              <a:t>Для здоровья детей важнейшее значение имеет правильное соотношение питательных веществ.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altLang="ru-RU" sz="28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altLang="ru-RU" sz="28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altLang="ru-RU" sz="28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altLang="ru-RU" sz="28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altLang="ru-RU" sz="28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b="1" dirty="0"/>
              <a:t>Соотношение между белками, жирами и углеводами должно быть 1:1:4.</a:t>
            </a:r>
            <a:endParaRPr lang="ru-RU" alt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8726" name="Picture 6" descr="0_cfb3_3fab18a7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81300"/>
            <a:ext cx="1905000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727" name="Picture 7" descr="timthu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81300"/>
            <a:ext cx="155257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728" name="Picture 8" descr="9126682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708275"/>
            <a:ext cx="172720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Белки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401936" y="1221705"/>
            <a:ext cx="835183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/>
              <a:t>Ежедневно школьник должен получать 75-90 г белка, из них 40-55 г животного происхождения.</a:t>
            </a:r>
          </a:p>
          <a:p>
            <a:endParaRPr lang="ru-RU" altLang="ru-RU" sz="2400" b="1" dirty="0"/>
          </a:p>
          <a:p>
            <a:r>
              <a:rPr lang="ru-RU" altLang="ru-RU" sz="2000" b="1" dirty="0"/>
              <a:t>В рационе ребенка школьного </a:t>
            </a:r>
            <a:r>
              <a:rPr lang="ru-RU" altLang="ru-RU" sz="2000" b="1" dirty="0" smtClean="0"/>
              <a:t>возраста</a:t>
            </a:r>
          </a:p>
          <a:p>
            <a:r>
              <a:rPr lang="ru-RU" altLang="ru-RU" sz="2000" b="1" dirty="0" smtClean="0"/>
              <a:t> </a:t>
            </a:r>
            <a:r>
              <a:rPr lang="ru-RU" altLang="ru-RU" sz="2000" b="1" dirty="0"/>
              <a:t>обязательно должны присутствовать </a:t>
            </a:r>
            <a:endParaRPr lang="ru-RU" altLang="ru-RU" sz="2000" b="1" dirty="0" smtClean="0"/>
          </a:p>
          <a:p>
            <a:r>
              <a:rPr lang="ru-RU" altLang="ru-RU" sz="2000" b="1" dirty="0" smtClean="0"/>
              <a:t>следующие </a:t>
            </a:r>
            <a:r>
              <a:rPr lang="ru-RU" altLang="ru-RU" sz="2000" b="1" dirty="0"/>
              <a:t>продукты:</a:t>
            </a:r>
            <a:r>
              <a:rPr lang="ru-RU" altLang="ru-RU" sz="2000" dirty="0"/>
              <a:t> </a:t>
            </a:r>
          </a:p>
          <a:p>
            <a:r>
              <a:rPr lang="ru-RU" altLang="ru-RU" sz="2000" dirty="0"/>
              <a:t>	</a:t>
            </a:r>
          </a:p>
          <a:p>
            <a:endParaRPr lang="ru-RU" altLang="ru-RU" sz="2000" dirty="0"/>
          </a:p>
          <a:p>
            <a:endParaRPr lang="ru-RU" alt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/>
              <a:t>молоко </a:t>
            </a:r>
            <a:r>
              <a:rPr lang="ru-RU" altLang="ru-RU" sz="2400" b="1" dirty="0"/>
              <a:t>или кисломолочные напитки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творог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сыр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рыба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мясные продукты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яйца</a:t>
            </a:r>
            <a:endParaRPr lang="ru-RU" alt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9749" name="Picture 5" descr="0_80c2_8141957a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941168"/>
            <a:ext cx="1905000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0" name="Picture 6" descr="0_8c08_2c5cb978_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93096"/>
            <a:ext cx="1905000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2" name="Picture 8" descr="Картинка 1 из 3481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515" y="1988840"/>
            <a:ext cx="2879725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/>
            <a:r>
              <a:rPr lang="ru-RU" alt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Жиры</a:t>
            </a:r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95288" y="908720"/>
            <a:ext cx="8569325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sz="2400" b="1" dirty="0"/>
              <a:t>Норма потребления жиров для школьников - 80-90 г в сутки, 30% суточного рациона. </a:t>
            </a:r>
            <a:br>
              <a:rPr lang="ru-RU" altLang="ru-RU" sz="2400" b="1" dirty="0"/>
            </a:b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sz="2400" b="1" dirty="0"/>
              <a:t>Ежедневно ребенок школьного возраста должен получать: </a:t>
            </a:r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pPr>
              <a:buFontTx/>
              <a:buChar char="•"/>
            </a:pPr>
            <a:r>
              <a:rPr lang="ru-RU" altLang="ru-RU" sz="2400" b="1" dirty="0"/>
              <a:t>сливочное масло 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растительное масло 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сметану</a:t>
            </a:r>
          </a:p>
          <a:p>
            <a:pPr>
              <a:spcBef>
                <a:spcPct val="50000"/>
              </a:spcBef>
            </a:pPr>
            <a:endParaRPr lang="ru-RU" alt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0774" name="Picture 6" descr="i?id=123747821&amp;tov=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997200"/>
            <a:ext cx="14398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76" name="Picture 8" descr="i?id=106040756&amp;tov=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508500"/>
            <a:ext cx="2017713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78" name="Picture 10" descr="i?id=207059647&amp;tov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284538"/>
            <a:ext cx="2087562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Углеводы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430213" y="1268413"/>
            <a:ext cx="8713787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/>
              <a:t>Суточная норма углеводов в рационе школьника - 300-400 г, из них на долю простых должно приходиться не более 100 г. </a:t>
            </a:r>
          </a:p>
          <a:p>
            <a:endParaRPr lang="ru-RU" altLang="ru-RU" sz="2000" dirty="0"/>
          </a:p>
          <a:p>
            <a:r>
              <a:rPr lang="ru-RU" altLang="ru-RU" sz="2000" b="1" dirty="0"/>
              <a:t>Необходимые продукты в меню школьника:</a:t>
            </a:r>
            <a:r>
              <a:rPr lang="ru-RU" altLang="ru-RU" sz="2000" dirty="0"/>
              <a:t> </a:t>
            </a:r>
          </a:p>
          <a:p>
            <a:endParaRPr lang="ru-RU" altLang="ru-RU" sz="2000" dirty="0"/>
          </a:p>
          <a:p>
            <a:endParaRPr lang="ru-RU" altLang="ru-RU" sz="2000" dirty="0"/>
          </a:p>
          <a:p>
            <a:endParaRPr lang="ru-RU" altLang="ru-RU" sz="2000" dirty="0"/>
          </a:p>
          <a:p>
            <a:endParaRPr lang="ru-RU" altLang="ru-RU" sz="2000" dirty="0"/>
          </a:p>
          <a:p>
            <a:r>
              <a:rPr lang="ru-RU" altLang="ru-RU" sz="2000" dirty="0"/>
              <a:t>	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хлеб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крупы</a:t>
            </a:r>
            <a:endParaRPr lang="en-US" altLang="ru-RU" sz="2400" b="1" dirty="0"/>
          </a:p>
          <a:p>
            <a:pPr>
              <a:buFontTx/>
              <a:buChar char="•"/>
            </a:pPr>
            <a:r>
              <a:rPr lang="ru-RU" altLang="ru-RU" sz="2400" b="1" dirty="0"/>
              <a:t>картофель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мед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сухофрукты</a:t>
            </a:r>
          </a:p>
          <a:p>
            <a:pPr>
              <a:buFontTx/>
              <a:buChar char="•"/>
            </a:pPr>
            <a:r>
              <a:rPr lang="ru-RU" altLang="ru-RU" sz="2400" b="1" dirty="0"/>
              <a:t>сахар</a:t>
            </a:r>
            <a:endParaRPr lang="ru-RU" alt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1798" name="Picture 6" descr="i?id=7442895&amp;tov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868863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800" name="Picture 8" descr="i?id=100713492&amp;tov=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213100"/>
            <a:ext cx="11906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802" name="Picture 10" descr="i?id=37193351&amp;tov=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724400"/>
            <a:ext cx="9525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804" name="Picture 12" descr="i?id=92305225&amp;tov=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213100"/>
            <a:ext cx="135255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806" name="Picture 14" descr="i?id=41491078&amp;tov=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157788"/>
            <a:ext cx="14287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808" name="Picture 16" descr="i?id=78469829&amp;tov=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2131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79500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Витамины и минералы</a:t>
            </a:r>
            <a:endParaRPr lang="ru-RU" alt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pic>
        <p:nvPicPr>
          <p:cNvPr id="162821" name="Picture 5" descr="ЯБЛОКИ ПЕЧЕ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573463"/>
            <a:ext cx="3313112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395288" y="4797425"/>
            <a:ext cx="295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2824" name="Picture 8" descr="FL0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4367212" cy="310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248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Пиксел</vt:lpstr>
      <vt:lpstr>Основы рационального питания школьников</vt:lpstr>
      <vt:lpstr>            Рациональное питание – это физиологически полноценное питание здоровых людей.</vt:lpstr>
      <vt:lpstr>  Четыре принципа  рационального питания. </vt:lpstr>
      <vt:lpstr>Презентация PowerPoint</vt:lpstr>
      <vt:lpstr>Питание школьника должно быть сбалансированным </vt:lpstr>
      <vt:lpstr>Белки </vt:lpstr>
      <vt:lpstr>Жиры </vt:lpstr>
      <vt:lpstr>Углеводы </vt:lpstr>
      <vt:lpstr>Витамины и минералы</vt:lpstr>
      <vt:lpstr>Презентация PowerPoint</vt:lpstr>
      <vt:lpstr>Режим питания школьников</vt:lpstr>
      <vt:lpstr>Завтрак</vt:lpstr>
      <vt:lpstr>Второй завтрак</vt:lpstr>
      <vt:lpstr>Обед</vt:lpstr>
      <vt:lpstr>Полдник</vt:lpstr>
      <vt:lpstr>Ужин</vt:lpstr>
      <vt:lpstr>ПРАВИЛА ЗДОРОВОГО ПИТАНИЯ</vt:lpstr>
      <vt:lpstr>Презентация PowerPoint</vt:lpstr>
      <vt:lpstr> 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29</cp:revision>
  <dcterms:created xsi:type="dcterms:W3CDTF">2009-12-07T16:23:12Z</dcterms:created>
  <dcterms:modified xsi:type="dcterms:W3CDTF">2019-12-20T17:31:45Z</dcterms:modified>
</cp:coreProperties>
</file>