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  <p:sldMasterId id="2147483652" r:id="rId4"/>
  </p:sldMasterIdLst>
  <p:notesMasterIdLst>
    <p:notesMasterId r:id="rId18"/>
  </p:notesMasterIdLst>
  <p:handoutMasterIdLst>
    <p:handoutMasterId r:id="rId19"/>
  </p:handoutMasterIdLst>
  <p:sldIdLst>
    <p:sldId id="336" r:id="rId5"/>
    <p:sldId id="352" r:id="rId6"/>
    <p:sldId id="338" r:id="rId7"/>
    <p:sldId id="335" r:id="rId8"/>
    <p:sldId id="319" r:id="rId9"/>
    <p:sldId id="342" r:id="rId10"/>
    <p:sldId id="343" r:id="rId11"/>
    <p:sldId id="372" r:id="rId12"/>
    <p:sldId id="353" r:id="rId13"/>
    <p:sldId id="354" r:id="rId14"/>
    <p:sldId id="370" r:id="rId15"/>
    <p:sldId id="341" r:id="rId16"/>
    <p:sldId id="371" r:id="rId17"/>
  </p:sldIdLst>
  <p:sldSz cx="12801600" cy="9601200" type="A3"/>
  <p:notesSz cx="6669088" cy="9928225"/>
  <p:defaultTextStyle>
    <a:defPPr>
      <a:defRPr lang="ru-RU"/>
    </a:defPPr>
    <a:lvl1pPr algn="l" defTabSz="12763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35000" indent="1588" algn="l" defTabSz="12763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76350" indent="1588" algn="l" defTabSz="12763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16113" indent="1588" algn="l" defTabSz="12763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555875" indent="1588" algn="l" defTabSz="12763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8">
          <p15:clr>
            <a:srgbClr val="A4A3A4"/>
          </p15:clr>
        </p15:guide>
        <p15:guide id="2" orient="horz" pos="5837">
          <p15:clr>
            <a:srgbClr val="A4A3A4"/>
          </p15:clr>
        </p15:guide>
        <p15:guide id="3" pos="7797">
          <p15:clr>
            <a:srgbClr val="A4A3A4"/>
          </p15:clr>
        </p15:guide>
        <p15:guide id="4" pos="2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323E3"/>
    <a:srgbClr val="FFCC00"/>
    <a:srgbClr val="00FF00"/>
    <a:srgbClr val="9966FF"/>
    <a:srgbClr val="9933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1" autoAdjust="0"/>
    <p:restoredTop sz="98474" autoAdjust="0"/>
  </p:normalViewPr>
  <p:slideViewPr>
    <p:cSldViewPr>
      <p:cViewPr varScale="1">
        <p:scale>
          <a:sx n="84" d="100"/>
          <a:sy n="84" d="100"/>
        </p:scale>
        <p:origin x="1740" y="90"/>
      </p:cViewPr>
      <p:guideLst>
        <p:guide orient="horz" pos="1028"/>
        <p:guide orient="horz" pos="5837"/>
        <p:guide pos="7797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1FB7B19-5615-44F5-81C8-F8A28898B7B2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91F301-AED9-41B0-9A83-54ECCBF4ED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60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19F6784-D268-4424-BB8D-78AF28037CEE}" type="datetimeFigureOut">
              <a:rPr lang="ru-RU"/>
              <a:pPr>
                <a:defRPr/>
              </a:pPr>
              <a:t>13.02.2020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Times New Roman" pitchFamily="18" charset="0"/>
              </a:defRPr>
            </a:lvl1pPr>
          </a:lstStyle>
          <a:p>
            <a:fld id="{A2C0CA34-FE35-4862-9B53-B147149B5D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7181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5000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76350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16113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55875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99631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559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485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411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B21A73-955B-4A93-B72C-5D04CB614DBE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184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DFA15C-F42C-4731-8D4A-EEBF1CAF91D8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836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155E62-58E4-48E1-8CD9-E8261074582C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0142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8E6795-97B3-4F48-8581-BBA16CA05DF5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824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0D14AB-8D8C-455E-94B5-17B2D9475B6E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832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32C20D-39BB-4892-896D-BF2C1CD170AD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32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23FBAC-84CA-44B8-A317-F2771E46DB49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259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102C46-28EC-4AA9-8E52-53C2308A5F58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25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B4FEF9-488D-43A8-B13A-7468B71580CE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946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01957A-3204-492C-B10E-8FF7F9D6D958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44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7C5205-B22B-4982-8E50-5D1132E4752E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282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7C5205-B22B-4982-8E50-5D1132E4752E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348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03F9B4-C420-498E-8894-7D4E4A3FCD61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43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9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586B-6A95-4154-960C-7E0A5F2B464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66952-3962-4750-BE33-7A36BE3DB9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F70B-9705-4318-8CD9-AA17F6176B42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12C59-D319-4D5F-A54A-1742F1FC6E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7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7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F6406-BEEB-4C8C-9555-86AED9E399F3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E2BD1-3B49-4E9A-8835-88BB63447C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39763" y="384176"/>
            <a:ext cx="11522076" cy="8193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E0BB8-0C4F-4387-84F3-A4060FBCF63E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3E278-E909-4CCD-BAD7-66177725BE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26813-AF85-477C-9086-31F043E8D62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4F3C9-3098-4F0A-B34A-13E2354AB31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527D-B158-432A-A2AB-DEE71317B7A2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2A625-ED0B-4A04-8513-9BB943AECEB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A8DAD-E8E4-409B-A2D1-9A2F999911EA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9D8C3-521A-4888-85C3-26E6E0AC82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C8D23-1D21-4C23-B14D-755AC499E0FE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03F42-827D-486C-9DED-357F20AC12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4EF69-AE3D-486C-900C-E306DE6955AD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B4C8E-41DF-43AD-96E9-416FB94FC7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6A0BD-C540-4F3E-9A5C-6245C182CCDE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96859-215B-4C7E-878D-FA2BEE3FF9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564B0-0374-4EAC-924D-165D6429203F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8A641-0B14-4532-86F8-694E049D6F6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99BE-B012-4271-9C91-DC3A69CD5D9C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B3EFC-DAA3-4D08-ADBB-655D2A4683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D5FF4-7861-4193-A010-8B1515432F8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4B08F-CCD9-4964-B3EE-073257FCF9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3F510-5F92-4B69-B752-00D90952400E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B8A1F-33D4-48D0-A813-8931614B72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3561-A28B-4583-A0E7-A2392CE680C2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37B26-BB3D-4088-8179-DDBAA2D5E9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5A2F-E4DA-4ABA-B958-AD32876317C0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05DC1-F007-4413-A93E-26CB80708C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9471A-59C5-40B5-B30D-61FCF5C8BAF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B79B7-51D7-4EC6-80EA-221198681C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A2A4-619F-43D0-8550-538A600F9506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869F8-4D15-477E-8C3B-2F4B6A328C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44F5B-808B-416C-8815-F1D01939F8E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5A6D5-6637-4F29-A4A5-4FF4941382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5938" y="1912938"/>
            <a:ext cx="4575175" cy="5421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3513" y="1912938"/>
            <a:ext cx="4575175" cy="5421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85791-9746-46FC-A8B2-5A4018C04D3B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50D63-0134-47A9-BEE4-F517DD31E7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D64D8-EA78-4043-AD7C-7DA9C2AD813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024E5-EBEF-4783-B1C9-F153077186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B6796-7DDB-4657-B251-BA0B50985C2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DF4FF-8CC4-4042-A78B-18C33375F3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4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2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8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7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7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6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5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4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4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10A9-054F-40A6-9B8F-99010A3FB982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FBAE1-1CCB-48BF-A5AC-08BBEBC80F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9B11D-1C8C-46AA-B5D1-3B47CDD4D90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80D2E-B1F9-4B6E-87FB-E24B6FCF62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A1D24-9BE9-4AA3-9DBC-7F1A483815C0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AD5E6-62DD-46F2-AA0A-7D0BDC1609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90314-D6ED-4FA6-B66A-FC5B7799D09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CCCEC-8DB7-40DD-8748-AE9B328CBB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6AD0-A9BE-41B7-8872-531B7781D62B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46F27-8585-4667-A6BA-F6C9C1834E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93000" y="328613"/>
            <a:ext cx="2325688" cy="70056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5938" y="328613"/>
            <a:ext cx="6824662" cy="70056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0DE2D-E6EE-432F-A10B-B46C44930F43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F5FCE-C19C-4ED6-B9C8-35ADD96957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4248D-4C00-43DE-8D89-9399716D7FEA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094B3-280F-4194-BD93-3D75EA336E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51006-2A46-413B-A381-B019A3478587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8A3FD-0CFC-42ED-ACED-087450E65CF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3968E-9198-4C50-B8DB-FD9A6ABC1B5B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ACC0C-71A1-4448-B5D6-4398CF3A7B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BE21-275D-4BAA-9479-4E54194D07A2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241A5-ED2A-4954-86D2-FE9A53541C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BE92-09B1-4876-BD57-2139C6B6E604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A9D89-7819-4E53-AF70-98A5A957D8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EA515-8A4D-480F-A1FA-EF2E9DD27332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4BCD8-B0E1-4C87-9989-BBA1B64029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A3E82-8913-4F57-AF0B-498538F07A9B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32889-FBFA-4CC0-9CAC-7E6542BBD3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ABF2D-DAEB-4A81-8A98-96E3FF7F1BEC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52E52-FB53-4641-8E28-778FBE7FC0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6B99-36AF-4399-9BCE-62396E8F3704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97A96-175E-4000-AB8F-37D97197FE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C56CF-5B94-4435-85CC-E6C11E6600D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C02C7-8BD9-4982-9EFC-6BBC0857E9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829FB-E001-4CFE-8DCE-D6E1C4F1F4D1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A1045-7E01-4D2F-BCF3-A00949A7FD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90CEA-B053-4CE3-83BA-0CD1308548C8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0F64E-2174-45DC-8998-BD8AD8AEE1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9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FE9A6-49AE-4026-81AC-15514A75352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087F4-240D-4F2D-B52F-F541E8D2A4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6C3A3-6BBB-4987-9158-F496268716AD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5C875-0A0D-4DBA-81CB-6A264054E0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8CE9B-3246-4DD9-847D-5585A3AE789A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2C5A7-51E4-4359-94B8-B714D98A95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D875-A757-4E8D-8140-BE928FD40EE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AA974-A441-4C1B-AB8D-3561A1106C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lIns="127985" tIns="63994" rIns="127985" bIns="63994" rtlCol="0">
            <a:normAutofit/>
          </a:bodyPr>
          <a:lstStyle>
            <a:lvl1pPr marL="0" indent="0">
              <a:buNone/>
              <a:defRPr sz="4500"/>
            </a:lvl1pPr>
            <a:lvl2pPr marL="639926" indent="0">
              <a:buNone/>
              <a:defRPr sz="3900"/>
            </a:lvl2pPr>
            <a:lvl3pPr marL="1279852" indent="0">
              <a:buNone/>
              <a:defRPr sz="3400"/>
            </a:lvl3pPr>
            <a:lvl4pPr marL="1919778" indent="0">
              <a:buNone/>
              <a:defRPr sz="2800"/>
            </a:lvl4pPr>
            <a:lvl5pPr marL="2559705" indent="0">
              <a:buNone/>
              <a:defRPr sz="2800"/>
            </a:lvl5pPr>
            <a:lvl6pPr marL="3199631" indent="0">
              <a:buNone/>
              <a:defRPr sz="2800"/>
            </a:lvl6pPr>
            <a:lvl7pPr marL="3839559" indent="0">
              <a:buNone/>
              <a:defRPr sz="2800"/>
            </a:lvl7pPr>
            <a:lvl8pPr marL="4479485" indent="0">
              <a:buNone/>
              <a:defRPr sz="2800"/>
            </a:lvl8pPr>
            <a:lvl9pPr marL="5119411" indent="0">
              <a:buNone/>
              <a:defRPr sz="2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CC59-6655-4BD0-A2F4-D69DB56FA956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C262B-68CD-4A7D-9BD4-EDD616B9F0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08" tIns="63959" rIns="127908" bIns="639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08" tIns="63959" rIns="127908" bIns="639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39763" y="8899525"/>
            <a:ext cx="29876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08" tIns="63959" rIns="127908" bIns="63959" numCol="1" anchor="ctr" anchorCtr="0" compatLnSpc="1">
            <a:prstTxWarp prst="textNoShape">
              <a:avLst/>
            </a:prstTxWarp>
          </a:bodyPr>
          <a:lstStyle>
            <a:lvl1pPr defTabSz="1277784" eaLnBrk="1" hangingPunct="1">
              <a:defRPr sz="17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8837B2B-7CE4-4956-AA43-0DA0AE2EA6A0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373563" y="8899525"/>
            <a:ext cx="4054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08" tIns="63959" rIns="127908" bIns="63959" numCol="1" anchor="ctr" anchorCtr="0" compatLnSpc="1">
            <a:prstTxWarp prst="textNoShape">
              <a:avLst/>
            </a:prstTxWarp>
          </a:bodyPr>
          <a:lstStyle>
            <a:lvl1pPr algn="ctr" defTabSz="1277784" eaLnBrk="1" hangingPunct="1">
              <a:defRPr sz="17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174163" y="8899525"/>
            <a:ext cx="29876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08" tIns="63959" rIns="127908" bIns="6395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BB663A59-F83D-457B-A87A-AA0F97D320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defTabSz="1276350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2pPr>
      <a:lvl3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3pPr>
      <a:lvl4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4pPr>
      <a:lvl5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5pPr>
      <a:lvl6pPr marL="640003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006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009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013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6250" indent="-476250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1033463" indent="-393700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593850" indent="-314325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2233613" indent="-315913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876550" indent="-315913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3519594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520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449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375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6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78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0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3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559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48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1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08" tIns="63959" rIns="127908" bIns="639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08" tIns="63959" rIns="127908" bIns="639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39763" y="8899525"/>
            <a:ext cx="29876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08" tIns="63959" rIns="127908" bIns="63959" numCol="1" anchor="ctr" anchorCtr="0" compatLnSpc="1">
            <a:prstTxWarp prst="textNoShape">
              <a:avLst/>
            </a:prstTxWarp>
          </a:bodyPr>
          <a:lstStyle>
            <a:lvl1pPr defTabSz="1277784" eaLnBrk="1" hangingPunct="1">
              <a:defRPr sz="17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3C2FAF9-F500-4230-926F-9458C9A3D48E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373563" y="8899525"/>
            <a:ext cx="4054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08" tIns="63959" rIns="127908" bIns="63959" numCol="1" anchor="ctr" anchorCtr="0" compatLnSpc="1">
            <a:prstTxWarp prst="textNoShape">
              <a:avLst/>
            </a:prstTxWarp>
          </a:bodyPr>
          <a:lstStyle>
            <a:lvl1pPr algn="ctr" defTabSz="1277784" eaLnBrk="1" hangingPunct="1">
              <a:defRPr sz="17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174163" y="8899525"/>
            <a:ext cx="29876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08" tIns="63959" rIns="127908" bIns="6395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484B0D70-585C-4C5E-9C10-85D728D3E5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2pPr>
      <a:lvl3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3pPr>
      <a:lvl4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4pPr>
      <a:lvl5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5pPr>
      <a:lvl6pPr marL="457200" algn="ctr" defTabSz="127635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6pPr>
      <a:lvl7pPr marL="914400" algn="ctr" defTabSz="127635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7pPr>
      <a:lvl8pPr marL="1371600" algn="ctr" defTabSz="127635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8pPr>
      <a:lvl9pPr marL="1828800" algn="ctr" defTabSz="127635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9pPr>
    </p:titleStyle>
    <p:bodyStyle>
      <a:lvl1pPr marL="476250" indent="-476250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3463" indent="-393700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>
          <a:solidFill>
            <a:schemeClr val="tx1"/>
          </a:solidFill>
          <a:latin typeface="+mn-lt"/>
        </a:defRPr>
      </a:lvl2pPr>
      <a:lvl3pPr marL="1593850" indent="-314325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>
          <a:solidFill>
            <a:schemeClr val="tx1"/>
          </a:solidFill>
          <a:latin typeface="+mn-lt"/>
        </a:defRPr>
      </a:lvl3pPr>
      <a:lvl4pPr marL="2233613" indent="-315913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2876550" indent="-315913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</a:defRPr>
      </a:lvl5pPr>
      <a:lvl6pPr marL="3333750" indent="-315913" algn="l" defTabSz="1276350" rtl="0" fontAlgn="base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</a:defRPr>
      </a:lvl6pPr>
      <a:lvl7pPr marL="3790950" indent="-315913" algn="l" defTabSz="1276350" rtl="0" fontAlgn="base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</a:defRPr>
      </a:lvl7pPr>
      <a:lvl8pPr marL="4248150" indent="-315913" algn="l" defTabSz="1276350" rtl="0" fontAlgn="base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</a:defRPr>
      </a:lvl8pPr>
      <a:lvl9pPr marL="4705350" indent="-315913" algn="l" defTabSz="1276350" rtl="0" fontAlgn="base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15938" y="328613"/>
            <a:ext cx="93027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65" tIns="52928" rIns="105865" bIns="529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15938" y="1912938"/>
            <a:ext cx="930275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65" tIns="52928" rIns="105865" bIns="52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15938" y="7610475"/>
            <a:ext cx="24082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865" tIns="52928" rIns="105865" bIns="52928" numCol="1" anchor="ctr" anchorCtr="0" compatLnSpc="1">
            <a:prstTxWarp prst="textNoShape">
              <a:avLst/>
            </a:prstTxWarp>
          </a:bodyPr>
          <a:lstStyle>
            <a:lvl1pPr defTabSz="912813" eaLnBrk="1" hangingPunct="1">
              <a:defRPr sz="1400">
                <a:solidFill>
                  <a:srgbClr val="898989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fld id="{1B9C2156-A196-439E-865A-05AD376E9D2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532188" y="7610475"/>
            <a:ext cx="3270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865" tIns="52928" rIns="105865" bIns="52928" numCol="1" anchor="ctr" anchorCtr="0" compatLnSpc="1">
            <a:prstTxWarp prst="textNoShape">
              <a:avLst/>
            </a:prstTxWarp>
          </a:bodyPr>
          <a:lstStyle>
            <a:lvl1pPr algn="ctr" defTabSz="912813" eaLnBrk="1" hangingPunct="1">
              <a:defRPr sz="1400">
                <a:solidFill>
                  <a:srgbClr val="898989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402513" y="7610475"/>
            <a:ext cx="24161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865" tIns="52928" rIns="105865" bIns="52928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4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1747163B-052D-4DDB-807E-9987225577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0572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572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572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572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572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572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572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572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572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5288" indent="-395288" algn="l" defTabSz="1057275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60425" indent="-331788" algn="l" defTabSz="1057275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3100">
          <a:solidFill>
            <a:schemeClr val="tx1"/>
          </a:solidFill>
          <a:latin typeface="+mn-lt"/>
        </a:defRPr>
      </a:lvl2pPr>
      <a:lvl3pPr marL="1323975" indent="-266700" algn="l" defTabSz="1057275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3pPr>
      <a:lvl4pPr marL="1851025" indent="-263525" algn="l" defTabSz="1057275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4pPr>
      <a:lvl5pPr marL="2382838" indent="-265113" algn="l" defTabSz="1057275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200">
          <a:solidFill>
            <a:schemeClr val="tx1"/>
          </a:solidFill>
          <a:latin typeface="+mn-lt"/>
        </a:defRPr>
      </a:lvl5pPr>
      <a:lvl6pPr marL="2840038" indent="-265113" algn="l" defTabSz="1057275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200">
          <a:solidFill>
            <a:schemeClr val="tx1"/>
          </a:solidFill>
          <a:latin typeface="+mn-lt"/>
        </a:defRPr>
      </a:lvl6pPr>
      <a:lvl7pPr marL="3297238" indent="-265113" algn="l" defTabSz="1057275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200">
          <a:solidFill>
            <a:schemeClr val="tx1"/>
          </a:solidFill>
          <a:latin typeface="+mn-lt"/>
        </a:defRPr>
      </a:lvl7pPr>
      <a:lvl8pPr marL="3754438" indent="-265113" algn="l" defTabSz="1057275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200">
          <a:solidFill>
            <a:schemeClr val="tx1"/>
          </a:solidFill>
          <a:latin typeface="+mn-lt"/>
        </a:defRPr>
      </a:lvl8pPr>
      <a:lvl9pPr marL="4211638" indent="-265113" algn="l" defTabSz="1057275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397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>
            <a:lvl1pPr algn="l" defTabSz="1277784" eaLnBrk="1" hangingPunct="1">
              <a:defRPr sz="17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1F3281E3-14B6-44D9-B686-385067EB262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373563" y="8899525"/>
            <a:ext cx="40544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>
            <a:lvl1pPr algn="ctr" defTabSz="1277784" eaLnBrk="1" hangingPunct="1">
              <a:defRPr sz="17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1741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F1111CF1-8C83-4224-8296-7FF6BE4BD8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2pPr>
      <a:lvl3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3pPr>
      <a:lvl4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4pPr>
      <a:lvl5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5pPr>
      <a:lvl6pPr marL="457200" algn="ctr" defTabSz="127635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6pPr>
      <a:lvl7pPr marL="914400" algn="ctr" defTabSz="127635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7pPr>
      <a:lvl8pPr marL="1371600" algn="ctr" defTabSz="127635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8pPr>
      <a:lvl9pPr marL="1828800" algn="ctr" defTabSz="127635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9pPr>
    </p:titleStyle>
    <p:bodyStyle>
      <a:lvl1pPr marL="476250" indent="-476250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3463" indent="-393700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>
          <a:solidFill>
            <a:schemeClr val="tx1"/>
          </a:solidFill>
          <a:latin typeface="+mn-lt"/>
        </a:defRPr>
      </a:lvl2pPr>
      <a:lvl3pPr marL="1593850" indent="-314325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>
          <a:solidFill>
            <a:schemeClr val="tx1"/>
          </a:solidFill>
          <a:latin typeface="+mn-lt"/>
        </a:defRPr>
      </a:lvl3pPr>
      <a:lvl4pPr marL="2233613" indent="-315913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2876550" indent="-315913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</a:defRPr>
      </a:lvl5pPr>
      <a:lvl6pPr marL="3333750" indent="-315913" algn="l" defTabSz="1276350" rtl="0" fontAlgn="base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</a:defRPr>
      </a:lvl6pPr>
      <a:lvl7pPr marL="3790950" indent="-315913" algn="l" defTabSz="1276350" rtl="0" fontAlgn="base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</a:defRPr>
      </a:lvl7pPr>
      <a:lvl8pPr marL="4248150" indent="-315913" algn="l" defTabSz="1276350" rtl="0" fontAlgn="base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</a:defRPr>
      </a:lvl8pPr>
      <a:lvl9pPr marL="4705350" indent="-315913" algn="l" defTabSz="1276350" rtl="0" fontAlgn="base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file:///C:\Documents%20and%20Settings\Admin\&#1052;&#1086;&#1080;%20&#1076;&#1086;&#1082;&#1091;&#1084;&#1077;&#1085;&#1090;&#1099;\&#1053;&#1055;&#1041;%20160-97.files\Image378.gif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file:///C:\Documents%20and%20Settings\Admin\&#1052;&#1086;&#1080;%20&#1076;&#1086;&#1082;&#1091;&#1084;&#1077;&#1085;&#1090;&#1099;\&#1053;&#1055;&#1041;%20160-97.files\Image378.gif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file:///C:\Documents%20and%20Settings\Admin\&#1052;&#1086;&#1080;%20&#1076;&#1086;&#1082;&#1091;&#1084;&#1077;&#1085;&#1090;&#1099;\&#1053;&#1055;&#1041;%20160-97.files\Image378.gif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file:///C:\Documents%20and%20Settings\Admin\&#1052;&#1086;&#1080;%20&#1076;&#1086;&#1082;&#1091;&#1084;&#1077;&#1085;&#1090;&#1099;\&#1053;&#1055;&#1041;%20160-97.files\Image378.gif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ctrTitle" idx="4294967295"/>
          </p:nvPr>
        </p:nvSpPr>
        <p:spPr>
          <a:xfrm>
            <a:off x="960438" y="2982913"/>
            <a:ext cx="10880725" cy="2057400"/>
          </a:xfrm>
        </p:spPr>
        <p:txBody>
          <a:bodyPr lIns="127816" tIns="63917" rIns="127816" bIns="63917"/>
          <a:lstStyle/>
          <a:p>
            <a:r>
              <a:rPr lang="ru-RU" altLang="ru-RU" sz="1100" smtClean="0"/>
              <a:t>Титульный лист</a:t>
            </a:r>
          </a:p>
        </p:txBody>
      </p:sp>
      <p:pic>
        <p:nvPicPr>
          <p:cNvPr id="7171" name="Picture 3" descr="заставка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Заголовок 4"/>
          <p:cNvSpPr txBox="1">
            <a:spLocks/>
          </p:cNvSpPr>
          <p:nvPr/>
        </p:nvSpPr>
        <p:spPr bwMode="auto">
          <a:xfrm>
            <a:off x="246063" y="2455863"/>
            <a:ext cx="124491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816" tIns="63917" rIns="127816" bIns="63917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30188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 </a:t>
            </a:r>
          </a:p>
          <a:p>
            <a:pPr algn="ctr" eaLnBrk="1" hangingPunct="1">
              <a:defRPr/>
            </a:pP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– лицей №13 </a:t>
            </a:r>
            <a:r>
              <a:rPr lang="ru-RU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Краснообск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Новосибирская область, Новосибирский район</a:t>
            </a:r>
          </a:p>
          <a:p>
            <a:pPr algn="ctr" eaLnBrk="1" hangingPunct="1">
              <a:defRPr/>
            </a:pPr>
            <a:r>
              <a:rPr lang="ru-RU" sz="4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4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Краснообск</a:t>
            </a:r>
            <a:r>
              <a:rPr lang="ru-RU" sz="4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209 </a:t>
            </a:r>
          </a:p>
        </p:txBody>
      </p:sp>
      <p:sp>
        <p:nvSpPr>
          <p:cNvPr id="7173" name="Заголовок 4"/>
          <p:cNvSpPr txBox="1">
            <a:spLocks/>
          </p:cNvSpPr>
          <p:nvPr/>
        </p:nvSpPr>
        <p:spPr bwMode="auto">
          <a:xfrm>
            <a:off x="0" y="7950200"/>
            <a:ext cx="733583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39" tIns="63973" rIns="127939" bIns="63973">
            <a:spAutoFit/>
          </a:bodyPr>
          <a:lstStyle/>
          <a:p>
            <a:pPr algn="just" defTabSz="912813" eaLnBrk="1" hangingPunct="1"/>
            <a:r>
              <a:rPr lang="ru-RU" altLang="ru-RU" sz="2000" b="1" dirty="0">
                <a:solidFill>
                  <a:srgbClr val="FFFF00"/>
                </a:solidFill>
                <a:latin typeface="Times New Roman" pitchFamily="18" charset="0"/>
              </a:rPr>
              <a:t>Ответственный:</a:t>
            </a:r>
          </a:p>
          <a:p>
            <a:pPr algn="just" defTabSz="912813" eaLnBrk="1" hangingPunct="1"/>
            <a:r>
              <a:rPr lang="ru-RU" altLang="ru-RU" sz="2000" b="1" dirty="0">
                <a:solidFill>
                  <a:srgbClr val="FFFF00"/>
                </a:solidFill>
                <a:latin typeface="Times New Roman" pitchFamily="18" charset="0"/>
              </a:rPr>
              <a:t>Старший инженер отдела ГПН и ПР УНД Новосибирской области</a:t>
            </a:r>
          </a:p>
          <a:p>
            <a:pPr algn="just" defTabSz="912813" eaLnBrk="1" hangingPunct="1"/>
            <a:r>
              <a:rPr lang="ru-RU" altLang="ru-RU" sz="2000" b="1" dirty="0">
                <a:solidFill>
                  <a:srgbClr val="FFFF00"/>
                </a:solidFill>
                <a:latin typeface="Times New Roman" pitchFamily="18" charset="0"/>
              </a:rPr>
              <a:t>Майор в/с Носков Александр Артемович</a:t>
            </a:r>
          </a:p>
          <a:p>
            <a:pPr algn="just" defTabSz="912813" eaLnBrk="1" hangingPunct="1"/>
            <a:r>
              <a:rPr lang="ru-RU" altLang="ru-RU" sz="2000" b="1" dirty="0">
                <a:solidFill>
                  <a:srgbClr val="FFFF00"/>
                </a:solidFill>
                <a:latin typeface="Times New Roman" pitchFamily="18" charset="0"/>
              </a:rPr>
              <a:t>телефон: 8-383-222-45-55; 8-913-713-58-41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46" name="Group 2"/>
          <p:cNvGraphicFramePr>
            <a:graphicFrameLocks noGrp="1"/>
          </p:cNvGraphicFramePr>
          <p:nvPr/>
        </p:nvGraphicFramePr>
        <p:xfrm>
          <a:off x="-9525" y="1065213"/>
          <a:ext cx="12811125" cy="8497881"/>
        </p:xfrm>
        <a:graphic>
          <a:graphicData uri="http://schemas.openxmlformats.org/drawingml/2006/table">
            <a:tbl>
              <a:tblPr/>
              <a:tblGrid>
                <a:gridCol w="998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85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076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п.п.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82">
                <a:tc gridSpan="4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13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Январь-Декабрь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9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пожаров в лесопарковой зоне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13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магистральных газо-нефте-, продуктопроводах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71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шахтах (на объектах ВГСЧ)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76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обрушения зданий и сооружений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Январь-Декабрь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95">
                <a:tc gridSpan="4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89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наводнения формируемый интенсивными дождями  и таянием снега в горах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076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затопления формируемые другими гидрологическими явлениями (штормовой нагон, подтопление грунтовыми водами и др.)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катастрофического затопления вследствие аварии на ГТС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071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 при весеннем половодье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913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2071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164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оползней(селей)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164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в районах Крайнего Севера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164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засухи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0164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дефицита водоснабжения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0164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неблагоприятной ледовой обстановки и выхода людей на водные объекты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0164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обвалов в пещерах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01647">
                <a:tc gridSpan="4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биолого-социального характера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0164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инфекционной заболеваемости людей (отравления, эпидемий)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0164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инфекционной заболеваемости с/х животных (эпизоотий, эпифитотий)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23670" name="Text Box 65"/>
          <p:cNvSpPr txBox="1">
            <a:spLocks noChangeArrowheads="1"/>
          </p:cNvSpPr>
          <p:nvPr/>
        </p:nvSpPr>
        <p:spPr bwMode="auto">
          <a:xfrm>
            <a:off x="11872913" y="263525"/>
            <a:ext cx="642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0" rIns="91421" bIns="45710">
            <a:spAutoFit/>
          </a:bodyPr>
          <a:lstStyle/>
          <a:p>
            <a:pPr defTabSz="1279525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п. 3.3.</a:t>
            </a:r>
          </a:p>
        </p:txBody>
      </p:sp>
      <p:grpSp>
        <p:nvGrpSpPr>
          <p:cNvPr id="23671" name="Group 143"/>
          <p:cNvGrpSpPr>
            <a:grpSpLocks/>
          </p:cNvGrpSpPr>
          <p:nvPr/>
        </p:nvGrpSpPr>
        <p:grpSpPr bwMode="auto">
          <a:xfrm>
            <a:off x="8488363" y="2065338"/>
            <a:ext cx="1879600" cy="431800"/>
            <a:chOff x="449" y="0"/>
            <a:chExt cx="1184" cy="272"/>
          </a:xfrm>
        </p:grpSpPr>
        <p:grpSp>
          <p:nvGrpSpPr>
            <p:cNvPr id="23677" name="Прямоугольник 28"/>
            <p:cNvGrpSpPr>
              <a:grpSpLocks/>
            </p:cNvGrpSpPr>
            <p:nvPr/>
          </p:nvGrpSpPr>
          <p:grpSpPr bwMode="auto">
            <a:xfrm>
              <a:off x="449" y="0"/>
              <a:ext cx="1184" cy="272"/>
              <a:chOff x="2438" y="2830"/>
              <a:chExt cx="1398" cy="353"/>
            </a:xfrm>
          </p:grpSpPr>
          <p:pic>
            <p:nvPicPr>
              <p:cNvPr id="23679" name="Прямоугольник 28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8" y="2830"/>
                <a:ext cx="1398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680" name="Text Box 146"/>
              <p:cNvSpPr txBox="1">
                <a:spLocks noChangeArrowheads="1"/>
              </p:cNvSpPr>
              <p:nvPr/>
            </p:nvSpPr>
            <p:spPr bwMode="auto">
              <a:xfrm>
                <a:off x="2455" y="2846"/>
                <a:ext cx="1369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681" tIns="63854" rIns="127681" bIns="63854" anchor="ctr"/>
              <a:lstStyle/>
              <a:p>
                <a:pPr algn="ctr" defTabSz="1277938" eaLnBrk="1" hangingPunct="1"/>
                <a:endParaRPr lang="ru-RU" altLang="ru-RU" sz="25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0" name="Прямоугольник 29"/>
            <p:cNvSpPr>
              <a:spLocks noChangeArrowheads="1"/>
            </p:cNvSpPr>
            <p:nvPr/>
          </p:nvSpPr>
          <p:spPr bwMode="auto">
            <a:xfrm>
              <a:off x="516" y="30"/>
              <a:ext cx="11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681" tIns="63854" rIns="127681" bIns="63854">
              <a:spAutoFit/>
            </a:bodyPr>
            <a:lstStyle/>
            <a:p>
              <a:pPr algn="ctr" defTabSz="1277938" eaLnBrk="1" hangingPunct="1">
                <a:defRPr/>
              </a:pPr>
              <a:r>
                <a:rPr lang="ru-RU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Повышенный  риск - 10</a:t>
              </a:r>
              <a:r>
                <a:rPr lang="ru-RU" sz="1000" b="1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-3</a:t>
              </a:r>
              <a:endPara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672" name="Picture 1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8363" y="3573463"/>
            <a:ext cx="18018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73" name="Picture 1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2825" y="8904288"/>
            <a:ext cx="18018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74" name="Picture 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8363" y="6021388"/>
            <a:ext cx="180181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675" name="Text Box 65"/>
          <p:cNvSpPr txBox="1">
            <a:spLocks noChangeArrowheads="1"/>
          </p:cNvSpPr>
          <p:nvPr/>
        </p:nvSpPr>
        <p:spPr bwMode="auto">
          <a:xfrm>
            <a:off x="12082463" y="336550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п. 3.4.</a:t>
            </a:r>
          </a:p>
        </p:txBody>
      </p:sp>
      <p:sp>
        <p:nvSpPr>
          <p:cNvPr id="23676" name="Rectangle 4"/>
          <p:cNvSpPr txBox="1">
            <a:spLocks noChangeArrowheads="1"/>
          </p:cNvSpPr>
          <p:nvPr/>
        </p:nvSpPr>
        <p:spPr bwMode="auto">
          <a:xfrm>
            <a:off x="0" y="110500"/>
            <a:ext cx="12801600" cy="709274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9600" tIns="55170" rIns="39600" bIns="55170" anchor="ctr">
            <a:spAutoFit/>
          </a:bodyPr>
          <a:lstStyle/>
          <a:p>
            <a:pPr algn="ctr" defTabSz="1543050" eaLnBrk="1" hangingPunct="1"/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ПАСПОРТ МАОУ ЛИЦЕЙ №13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Краснообск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1543050" eaLnBrk="1" hangingPunct="1">
              <a:lnSpc>
                <a:spcPct val="85000"/>
              </a:lnSpc>
            </a:pPr>
            <a:r>
              <a:rPr lang="ru-RU" alt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1100" smtClean="0"/>
              <a:t>Титульный лист</a:t>
            </a:r>
          </a:p>
        </p:txBody>
      </p:sp>
      <p:pic>
        <p:nvPicPr>
          <p:cNvPr id="25603" name="Picture 3" descr="заставка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3305175" y="3863975"/>
            <a:ext cx="6400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2813" eaLnBrk="1" hangingPunct="1"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 № 6</a:t>
            </a:r>
          </a:p>
          <a:p>
            <a:pPr algn="ctr" defTabSz="912813" eaLnBrk="1" hangingPunct="1"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5605" name="Text Box 115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п.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800975"/>
            <a:ext cx="12801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/>
              <a:t> </a:t>
            </a:r>
          </a:p>
          <a:p>
            <a:pPr indent="449263" algn="just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7651" name="Rectangle 4"/>
          <p:cNvSpPr txBox="1">
            <a:spLocks noChangeArrowheads="1"/>
          </p:cNvSpPr>
          <p:nvPr/>
        </p:nvSpPr>
        <p:spPr bwMode="auto">
          <a:xfrm>
            <a:off x="0" y="0"/>
            <a:ext cx="12801600" cy="11430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338" tIns="55170" rIns="110338" bIns="55170" anchor="ctr"/>
          <a:lstStyle/>
          <a:p>
            <a:pPr algn="ctr" defTabSz="1543050" eaLnBrk="1" hangingPunct="1"/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ПАСПОРТ МАОУ ЛИЦЕЙ №13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Краснообск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1543050"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декларация пожарной безопасности)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60" y="1178457"/>
            <a:ext cx="5946921" cy="8411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2" y="1164794"/>
            <a:ext cx="5956580" cy="842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6"/>
          <p:cNvSpPr>
            <a:spLocks noChangeArrowheads="1"/>
          </p:cNvSpPr>
          <p:nvPr/>
        </p:nvSpPr>
        <p:spPr bwMode="auto">
          <a:xfrm>
            <a:off x="927100" y="304800"/>
            <a:ext cx="3429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fontAlgn="ctr" hangingPunct="1"/>
            <a:r>
              <a:rPr lang="ru-RU" altLang="ru-RU" sz="1400">
                <a:solidFill>
                  <a:srgbClr val="000000"/>
                </a:solidFill>
                <a:latin typeface="Calibri" pitchFamily="34" charset="0"/>
              </a:rPr>
              <a:t>Заместитель начальника Управления-</a:t>
            </a:r>
          </a:p>
          <a:p>
            <a:pPr algn="ctr" defTabSz="914400" eaLnBrk="1" fontAlgn="ctr" hangingPunct="1"/>
            <a:r>
              <a:rPr lang="ru-RU" altLang="ru-RU" sz="1400">
                <a:solidFill>
                  <a:srgbClr val="000000"/>
                </a:solidFill>
                <a:latin typeface="Calibri" pitchFamily="34" charset="0"/>
              </a:rPr>
              <a:t>начальник ОДиАП УНДиПР </a:t>
            </a:r>
          </a:p>
          <a:p>
            <a:pPr algn="ctr" defTabSz="914400" eaLnBrk="1" fontAlgn="ctr" hangingPunct="1"/>
            <a:r>
              <a:rPr lang="ru-RU" altLang="ru-RU" sz="1400">
                <a:solidFill>
                  <a:srgbClr val="000000"/>
                </a:solidFill>
                <a:latin typeface="Calibri" pitchFamily="34" charset="0"/>
              </a:rPr>
              <a:t>ГУ МЧС России по Новосибирской области</a:t>
            </a:r>
          </a:p>
          <a:p>
            <a:pPr algn="ctr" defTabSz="914400" eaLnBrk="1" fontAlgn="ctr" hangingPunct="1"/>
            <a:r>
              <a:rPr lang="ru-RU" altLang="ru-RU" sz="1400"/>
              <a:t>полковник внутренней службы</a:t>
            </a:r>
            <a:endParaRPr lang="ru-RU" altLang="ru-RU" sz="1400">
              <a:latin typeface="Times New Roman" pitchFamily="18" charset="0"/>
            </a:endParaRPr>
          </a:p>
          <a:p>
            <a:pPr algn="ctr" defTabSz="914400" eaLnBrk="1" fontAlgn="ctr" hangingPunct="1"/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914400" eaLnBrk="1" fontAlgn="ctr" hangingPunct="1"/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Прямоугольник 9"/>
          <p:cNvSpPr>
            <a:spLocks noChangeArrowheads="1"/>
          </p:cNvSpPr>
          <p:nvPr/>
        </p:nvSpPr>
        <p:spPr bwMode="auto">
          <a:xfrm>
            <a:off x="9137650" y="762000"/>
            <a:ext cx="31670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fontAlgn="ctr" hangingPunct="1"/>
            <a:r>
              <a:rPr lang="ru-RU" altLang="ru-RU" sz="1400">
                <a:solidFill>
                  <a:srgbClr val="000000"/>
                </a:solidFill>
                <a:latin typeface="Calibri" pitchFamily="34" charset="0"/>
              </a:rPr>
              <a:t>А.С. Покидов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r>
              <a:rPr lang="ru-RU" altLang="ru-RU" sz="1100" smtClean="0"/>
              <a:t>Титульный лист</a:t>
            </a:r>
          </a:p>
        </p:txBody>
      </p:sp>
      <p:pic>
        <p:nvPicPr>
          <p:cNvPr id="9219" name="Picture 3" descr="заставка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3200400" y="42672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2813" eaLnBrk="1" hangingPunct="1"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№ 3</a:t>
            </a:r>
          </a:p>
          <a:p>
            <a:pPr algn="ctr" defTabSz="912813" eaLnBrk="1" hangingPunct="1"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9221" name="Text Box 115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п. 3.</a:t>
            </a:r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7985125" y="263525"/>
            <a:ext cx="4608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Приложение №23</a:t>
            </a:r>
          </a:p>
          <a:p>
            <a:pPr eaLnBrk="1" hangingPunct="1"/>
            <a:r>
              <a:rPr lang="ru-RU" altLang="ru-RU"/>
              <a:t>к распоряжению ГУ МЧС России </a:t>
            </a:r>
          </a:p>
          <a:p>
            <a:pPr eaLnBrk="1" hangingPunct="1"/>
            <a:r>
              <a:rPr lang="ru-RU" altLang="ru-RU"/>
              <a:t>по Новосибирской области</a:t>
            </a:r>
          </a:p>
          <a:p>
            <a:pPr eaLnBrk="1" hangingPunct="1"/>
            <a:r>
              <a:rPr lang="ru-RU" altLang="ru-RU"/>
              <a:t>от ________2017 №_____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ctrTitle" idx="4294967295"/>
          </p:nvPr>
        </p:nvSpPr>
        <p:spPr>
          <a:xfrm>
            <a:off x="960438" y="2982913"/>
            <a:ext cx="10880725" cy="2057400"/>
          </a:xfrm>
        </p:spPr>
        <p:txBody>
          <a:bodyPr lIns="127816" tIns="63917" rIns="127816" bIns="63917"/>
          <a:lstStyle/>
          <a:p>
            <a:r>
              <a:rPr lang="ru-RU" altLang="ru-RU" sz="1100" smtClean="0"/>
              <a:t>Титульный лист</a:t>
            </a:r>
          </a:p>
        </p:txBody>
      </p:sp>
      <p:pic>
        <p:nvPicPr>
          <p:cNvPr id="11267" name="Picture 3" descr="заставка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4" name="Заголовок 4"/>
          <p:cNvSpPr txBox="1">
            <a:spLocks/>
          </p:cNvSpPr>
          <p:nvPr/>
        </p:nvSpPr>
        <p:spPr bwMode="auto">
          <a:xfrm>
            <a:off x="65088" y="2455863"/>
            <a:ext cx="126650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816" tIns="63917" rIns="127816" bIns="63917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30188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3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 </a:t>
            </a:r>
          </a:p>
          <a:p>
            <a:pPr algn="ctr" eaLnBrk="1" hangingPunct="1">
              <a:defRPr/>
            </a:pP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– лицей №13 </a:t>
            </a:r>
            <a:r>
              <a:rPr lang="ru-RU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Краснообск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Новосибирская область, Новосибирский район</a:t>
            </a:r>
          </a:p>
          <a:p>
            <a:pPr algn="ctr" eaLnBrk="1" hangingPunct="1">
              <a:defRPr/>
            </a:pPr>
            <a:r>
              <a:rPr lang="ru-RU" sz="4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43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Краснообск</a:t>
            </a:r>
            <a:r>
              <a:rPr lang="ru-RU" sz="43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209 </a:t>
            </a:r>
          </a:p>
          <a:p>
            <a:pPr algn="ctr" eaLnBrk="1" hangingPunct="1">
              <a:defRPr/>
            </a:pPr>
            <a:endParaRPr lang="ru-RU" sz="43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3338" y="-23813"/>
            <a:ext cx="12801600" cy="9625013"/>
            <a:chOff x="0" y="0"/>
            <a:chExt cx="8064" cy="6063"/>
          </a:xfrm>
        </p:grpSpPr>
        <p:pic>
          <p:nvPicPr>
            <p:cNvPr id="13369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6000"/>
            </a:blip>
            <a:srcRect l="19630" t="3163" r="2182" b="4701"/>
            <a:stretch>
              <a:fillRect/>
            </a:stretch>
          </p:blipFill>
          <p:spPr bwMode="auto">
            <a:xfrm>
              <a:off x="0" y="0"/>
              <a:ext cx="8064" cy="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370" name="Freeform 4"/>
            <p:cNvSpPr>
              <a:spLocks/>
            </p:cNvSpPr>
            <p:nvPr/>
          </p:nvSpPr>
          <p:spPr bwMode="auto">
            <a:xfrm>
              <a:off x="857" y="30"/>
              <a:ext cx="7167" cy="5988"/>
            </a:xfrm>
            <a:custGeom>
              <a:avLst/>
              <a:gdLst>
                <a:gd name="T0" fmla="*/ 7031 w 7167"/>
                <a:gd name="T1" fmla="*/ 3720 h 5988"/>
                <a:gd name="T2" fmla="*/ 6577 w 7167"/>
                <a:gd name="T3" fmla="*/ 5942 h 5988"/>
                <a:gd name="T4" fmla="*/ 4354 w 7167"/>
                <a:gd name="T5" fmla="*/ 5988 h 5988"/>
                <a:gd name="T6" fmla="*/ 2268 w 7167"/>
                <a:gd name="T7" fmla="*/ 5579 h 5988"/>
                <a:gd name="T8" fmla="*/ 0 w 7167"/>
                <a:gd name="T9" fmla="*/ 3493 h 5988"/>
                <a:gd name="T10" fmla="*/ 635 w 7167"/>
                <a:gd name="T11" fmla="*/ 545 h 5988"/>
                <a:gd name="T12" fmla="*/ 5987 w 7167"/>
                <a:gd name="T13" fmla="*/ 0 h 5988"/>
                <a:gd name="T14" fmla="*/ 6849 w 7167"/>
                <a:gd name="T15" fmla="*/ 0 h 5988"/>
                <a:gd name="T16" fmla="*/ 7167 w 7167"/>
                <a:gd name="T17" fmla="*/ 1815 h 5988"/>
                <a:gd name="T18" fmla="*/ 7031 w 7167"/>
                <a:gd name="T19" fmla="*/ 3720 h 59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67" h="5988">
                  <a:moveTo>
                    <a:pt x="7031" y="3720"/>
                  </a:moveTo>
                  <a:lnTo>
                    <a:pt x="6577" y="5942"/>
                  </a:lnTo>
                  <a:lnTo>
                    <a:pt x="4354" y="5988"/>
                  </a:lnTo>
                  <a:lnTo>
                    <a:pt x="2268" y="5579"/>
                  </a:lnTo>
                  <a:lnTo>
                    <a:pt x="0" y="3493"/>
                  </a:lnTo>
                  <a:lnTo>
                    <a:pt x="635" y="545"/>
                  </a:lnTo>
                  <a:lnTo>
                    <a:pt x="5987" y="0"/>
                  </a:lnTo>
                  <a:lnTo>
                    <a:pt x="6849" y="0"/>
                  </a:lnTo>
                  <a:lnTo>
                    <a:pt x="7167" y="1815"/>
                  </a:lnTo>
                  <a:lnTo>
                    <a:pt x="7031" y="3720"/>
                  </a:lnTo>
                  <a:close/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13371" name="Picture 5" descr="сев2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/>
            </a:blip>
            <a:srcRect/>
            <a:stretch>
              <a:fillRect/>
            </a:stretch>
          </p:blipFill>
          <p:spPr bwMode="auto">
            <a:xfrm rot="1967397">
              <a:off x="403" y="1346"/>
              <a:ext cx="521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372" name="Группа 280"/>
            <p:cNvGrpSpPr>
              <a:grpSpLocks/>
            </p:cNvGrpSpPr>
            <p:nvPr/>
          </p:nvGrpSpPr>
          <p:grpSpPr bwMode="auto">
            <a:xfrm>
              <a:off x="6073" y="983"/>
              <a:ext cx="316" cy="344"/>
              <a:chOff x="1758152" y="4604547"/>
              <a:chExt cx="267498" cy="253815"/>
            </a:xfrm>
          </p:grpSpPr>
          <p:grpSp>
            <p:nvGrpSpPr>
              <p:cNvPr id="13431" name="Group 397"/>
              <p:cNvGrpSpPr>
                <a:grpSpLocks/>
              </p:cNvGrpSpPr>
              <p:nvPr/>
            </p:nvGrpSpPr>
            <p:grpSpPr bwMode="auto">
              <a:xfrm>
                <a:off x="1758152" y="4604547"/>
                <a:ext cx="267498" cy="253815"/>
                <a:chOff x="6900" y="2382"/>
                <a:chExt cx="528" cy="272"/>
              </a:xfrm>
            </p:grpSpPr>
            <p:grpSp>
              <p:nvGrpSpPr>
                <p:cNvPr id="13433" name="Group 398"/>
                <p:cNvGrpSpPr>
                  <a:grpSpLocks/>
                </p:cNvGrpSpPr>
                <p:nvPr/>
              </p:nvGrpSpPr>
              <p:grpSpPr bwMode="auto">
                <a:xfrm>
                  <a:off x="6900" y="2382"/>
                  <a:ext cx="528" cy="272"/>
                  <a:chOff x="3168" y="192"/>
                  <a:chExt cx="528" cy="672"/>
                </a:xfrm>
              </p:grpSpPr>
              <p:sp>
                <p:nvSpPr>
                  <p:cNvPr id="13435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3192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36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528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37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480"/>
                    <a:ext cx="528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38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3668" y="288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434" name="Freeform 403"/>
                <p:cNvSpPr>
                  <a:spLocks/>
                </p:cNvSpPr>
                <p:nvPr/>
              </p:nvSpPr>
              <p:spPr bwMode="auto">
                <a:xfrm>
                  <a:off x="6922" y="2388"/>
                  <a:ext cx="469" cy="148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8 h 159"/>
                    <a:gd name="T4" fmla="*/ 775352589 w 291"/>
                    <a:gd name="T5" fmla="*/ 13 h 159"/>
                    <a:gd name="T6" fmla="*/ 775352589 w 291"/>
                    <a:gd name="T7" fmla="*/ 7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298" tIns="45648" rIns="91298" bIns="45648"/>
                <a:lstStyle/>
                <a:p>
                  <a:endParaRPr lang="ru-RU"/>
                </a:p>
              </p:txBody>
            </p:sp>
          </p:grpSp>
          <p:sp>
            <p:nvSpPr>
              <p:cNvPr id="186382" name="Text Box 404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1780161" y="4639225"/>
                <a:ext cx="215014" cy="7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73501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73501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30188" defTabSz="73501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73501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73501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735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735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735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735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00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  <a:cs typeface="Arial" charset="0"/>
                  </a:rPr>
                  <a:t>ПЧ</a:t>
                </a:r>
                <a:r>
                  <a:rPr lang="ru-RU" sz="100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-37</a:t>
                </a:r>
              </a:p>
            </p:txBody>
          </p:sp>
        </p:grpSp>
        <p:grpSp>
          <p:nvGrpSpPr>
            <p:cNvPr id="13373" name="Group 15"/>
            <p:cNvGrpSpPr>
              <a:grpSpLocks/>
            </p:cNvGrpSpPr>
            <p:nvPr/>
          </p:nvGrpSpPr>
          <p:grpSpPr bwMode="auto">
            <a:xfrm>
              <a:off x="4858" y="2071"/>
              <a:ext cx="409" cy="174"/>
              <a:chOff x="1096" y="166"/>
              <a:chExt cx="409" cy="183"/>
            </a:xfrm>
          </p:grpSpPr>
          <p:sp>
            <p:nvSpPr>
              <p:cNvPr id="13423" name="Rectangle 597"/>
              <p:cNvSpPr>
                <a:spLocks noChangeArrowheads="1"/>
              </p:cNvSpPr>
              <p:nvPr/>
            </p:nvSpPr>
            <p:spPr bwMode="auto">
              <a:xfrm>
                <a:off x="1356" y="181"/>
                <a:ext cx="149" cy="168"/>
              </a:xfrm>
              <a:prstGeom prst="rect">
                <a:avLst/>
              </a:prstGeom>
              <a:solidFill>
                <a:schemeClr val="bg1">
                  <a:alpha val="38823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10475" tIns="10475" rIns="10475" bIns="10475"/>
              <a:lstStyle/>
              <a:p>
                <a:pPr algn="ctr" defTabSz="911225" eaLnBrk="1" hangingPunct="1"/>
                <a:r>
                  <a:rPr lang="ru-RU" altLang="ru-RU" sz="800" b="1" u="sng">
                    <a:latin typeface="Times New Roman" pitchFamily="18" charset="0"/>
                    <a:cs typeface="Times New Roman" pitchFamily="18" charset="0"/>
                  </a:rPr>
                  <a:t>СМП</a:t>
                </a:r>
              </a:p>
              <a:p>
                <a:pPr algn="ctr" defTabSz="911225" eaLnBrk="1" hangingPunct="1"/>
                <a:r>
                  <a:rPr lang="ru-RU" altLang="ru-RU" sz="8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grpSp>
            <p:nvGrpSpPr>
              <p:cNvPr id="13424" name="Group 599"/>
              <p:cNvGrpSpPr>
                <a:grpSpLocks/>
              </p:cNvGrpSpPr>
              <p:nvPr/>
            </p:nvGrpSpPr>
            <p:grpSpPr bwMode="auto">
              <a:xfrm>
                <a:off x="1096" y="166"/>
                <a:ext cx="213" cy="151"/>
                <a:chOff x="-4082" y="1"/>
                <a:chExt cx="24082" cy="19999"/>
              </a:xfrm>
            </p:grpSpPr>
            <p:sp>
              <p:nvSpPr>
                <p:cNvPr id="13425" name="Rectangle 600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91298" tIns="45648" rIns="91298" bIns="45648"/>
                <a:lstStyle/>
                <a:p>
                  <a:pPr defTabSz="912813" eaLnBrk="1" hangingPunct="1"/>
                  <a:endParaRPr lang="ru-RU" altLang="ru-RU" sz="1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26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161" y="1"/>
                  <a:ext cx="10170" cy="777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27" name="Line 602"/>
                <p:cNvSpPr>
                  <a:spLocks noChangeShapeType="1"/>
                </p:cNvSpPr>
                <p:nvPr/>
              </p:nvSpPr>
              <p:spPr bwMode="auto">
                <a:xfrm>
                  <a:off x="10475" y="1"/>
                  <a:ext cx="9364" cy="730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3428" name="Group 603"/>
                <p:cNvGrpSpPr>
                  <a:grpSpLocks/>
                </p:cNvGrpSpPr>
                <p:nvPr/>
              </p:nvGrpSpPr>
              <p:grpSpPr bwMode="auto">
                <a:xfrm>
                  <a:off x="-4082" y="3009"/>
                  <a:ext cx="14186" cy="12617"/>
                  <a:chOff x="-111678" y="0"/>
                  <a:chExt cx="121464" cy="74042"/>
                </a:xfrm>
              </p:grpSpPr>
              <p:sp>
                <p:nvSpPr>
                  <p:cNvPr id="13429" name="Line 604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430" name="Line 605"/>
                  <p:cNvSpPr>
                    <a:spLocks noChangeShapeType="1"/>
                  </p:cNvSpPr>
                  <p:nvPr/>
                </p:nvSpPr>
                <p:spPr bwMode="auto">
                  <a:xfrm>
                    <a:off x="-111678" y="73902"/>
                    <a:ext cx="20002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3374" name="Group 24"/>
            <p:cNvGrpSpPr>
              <a:grpSpLocks/>
            </p:cNvGrpSpPr>
            <p:nvPr/>
          </p:nvGrpSpPr>
          <p:grpSpPr bwMode="auto">
            <a:xfrm>
              <a:off x="5166" y="1890"/>
              <a:ext cx="340" cy="162"/>
              <a:chOff x="6754" y="5247"/>
              <a:chExt cx="340" cy="162"/>
            </a:xfrm>
          </p:grpSpPr>
          <p:sp>
            <p:nvSpPr>
              <p:cNvPr id="13415" name="Rectangle 597"/>
              <p:cNvSpPr>
                <a:spLocks noChangeArrowheads="1"/>
              </p:cNvSpPr>
              <p:nvPr/>
            </p:nvSpPr>
            <p:spPr bwMode="auto">
              <a:xfrm>
                <a:off x="6945" y="5247"/>
                <a:ext cx="149" cy="162"/>
              </a:xfrm>
              <a:prstGeom prst="rect">
                <a:avLst/>
              </a:prstGeom>
              <a:solidFill>
                <a:schemeClr val="bg1">
                  <a:alpha val="89018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10475" tIns="10475" rIns="10475" bIns="10475"/>
              <a:lstStyle/>
              <a:p>
                <a:pPr algn="ctr" defTabSz="911225" eaLnBrk="1" hangingPunct="1"/>
                <a:r>
                  <a:rPr lang="ru-RU" altLang="ru-RU" sz="800" b="1" u="sng">
                    <a:latin typeface="Times New Roman" pitchFamily="18" charset="0"/>
                    <a:cs typeface="Times New Roman" pitchFamily="18" charset="0"/>
                  </a:rPr>
                  <a:t>ЦРБ</a:t>
                </a:r>
              </a:p>
              <a:p>
                <a:pPr algn="ctr" defTabSz="911225" eaLnBrk="1" hangingPunct="1"/>
                <a:r>
                  <a:rPr lang="ru-RU" altLang="ru-RU" sz="800" b="1">
                    <a:latin typeface="Times New Roman" pitchFamily="18" charset="0"/>
                    <a:cs typeface="Times New Roman" pitchFamily="18" charset="0"/>
                  </a:rPr>
                  <a:t>316</a:t>
                </a:r>
              </a:p>
            </p:txBody>
          </p:sp>
          <p:grpSp>
            <p:nvGrpSpPr>
              <p:cNvPr id="13416" name="Group 599"/>
              <p:cNvGrpSpPr>
                <a:grpSpLocks/>
              </p:cNvGrpSpPr>
              <p:nvPr/>
            </p:nvGrpSpPr>
            <p:grpSpPr bwMode="auto">
              <a:xfrm>
                <a:off x="6754" y="5251"/>
                <a:ext cx="177" cy="146"/>
                <a:chOff x="0" y="1"/>
                <a:chExt cx="20000" cy="19999"/>
              </a:xfrm>
            </p:grpSpPr>
            <p:sp>
              <p:nvSpPr>
                <p:cNvPr id="13417" name="Rectangle 600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91298" tIns="45648" rIns="91298" bIns="45648"/>
                <a:lstStyle/>
                <a:p>
                  <a:pPr defTabSz="912813" eaLnBrk="1" hangingPunct="1"/>
                  <a:endParaRPr lang="ru-RU" altLang="ru-RU" sz="1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18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161" y="1"/>
                  <a:ext cx="10170" cy="777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19" name="Line 602"/>
                <p:cNvSpPr>
                  <a:spLocks noChangeShapeType="1"/>
                </p:cNvSpPr>
                <p:nvPr/>
              </p:nvSpPr>
              <p:spPr bwMode="auto">
                <a:xfrm>
                  <a:off x="10475" y="1"/>
                  <a:ext cx="9364" cy="730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3420" name="Group 603"/>
                <p:cNvGrpSpPr>
                  <a:grpSpLocks/>
                </p:cNvGrpSpPr>
                <p:nvPr/>
              </p:nvGrpSpPr>
              <p:grpSpPr bwMode="auto">
                <a:xfrm>
                  <a:off x="8961" y="3009"/>
                  <a:ext cx="2336" cy="3408"/>
                  <a:chOff x="-1" y="0"/>
                  <a:chExt cx="20002" cy="20000"/>
                </a:xfrm>
              </p:grpSpPr>
              <p:sp>
                <p:nvSpPr>
                  <p:cNvPr id="13421" name="Line 604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422" name="Line 605"/>
                  <p:cNvSpPr>
                    <a:spLocks noChangeShapeType="1"/>
                  </p:cNvSpPr>
                  <p:nvPr/>
                </p:nvSpPr>
                <p:spPr bwMode="auto">
                  <a:xfrm>
                    <a:off x="-1" y="11585"/>
                    <a:ext cx="20002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3375" name="Group 33"/>
            <p:cNvGrpSpPr>
              <a:grpSpLocks/>
            </p:cNvGrpSpPr>
            <p:nvPr/>
          </p:nvGrpSpPr>
          <p:grpSpPr bwMode="auto">
            <a:xfrm>
              <a:off x="2148" y="3342"/>
              <a:ext cx="812" cy="328"/>
              <a:chOff x="4803" y="4702"/>
              <a:chExt cx="812" cy="328"/>
            </a:xfrm>
          </p:grpSpPr>
          <p:grpSp>
            <p:nvGrpSpPr>
              <p:cNvPr id="13411" name="Группа 154"/>
              <p:cNvGrpSpPr>
                <a:grpSpLocks/>
              </p:cNvGrpSpPr>
              <p:nvPr/>
            </p:nvGrpSpPr>
            <p:grpSpPr bwMode="auto">
              <a:xfrm>
                <a:off x="5302" y="4702"/>
                <a:ext cx="201" cy="175"/>
                <a:chOff x="1193267" y="4397868"/>
                <a:chExt cx="180325" cy="186832"/>
              </a:xfrm>
            </p:grpSpPr>
            <p:sp>
              <p:nvSpPr>
                <p:cNvPr id="13413" name="Oval 669"/>
                <p:cNvSpPr>
                  <a:spLocks noChangeArrowheads="1"/>
                </p:cNvSpPr>
                <p:nvPr/>
              </p:nvSpPr>
              <p:spPr bwMode="auto">
                <a:xfrm>
                  <a:off x="1201887" y="4397868"/>
                  <a:ext cx="171705" cy="18459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lIns="75436" tIns="37717" rIns="75436" bIns="37717" anchor="ctr"/>
                <a:lstStyle/>
                <a:p>
                  <a:pPr algn="ctr" defTabSz="1277938" eaLnBrk="1" hangingPunct="1"/>
                  <a:endParaRPr lang="ru-RU" altLang="ru-RU" sz="1400"/>
                </a:p>
              </p:txBody>
            </p:sp>
            <p:sp>
              <p:nvSpPr>
                <p:cNvPr id="13414" name="TextBox 156"/>
                <p:cNvSpPr txBox="1">
                  <a:spLocks noChangeArrowheads="1"/>
                </p:cNvSpPr>
                <p:nvPr/>
              </p:nvSpPr>
              <p:spPr bwMode="auto">
                <a:xfrm>
                  <a:off x="1193267" y="4402931"/>
                  <a:ext cx="177035" cy="181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253" tIns="45626" rIns="91253" bIns="45626" anchor="ctr"/>
                <a:lstStyle/>
                <a:p>
                  <a:pPr algn="ctr" defTabSz="1277938" eaLnBrk="1" hangingPunct="1"/>
                  <a:r>
                    <a:rPr lang="ru-RU" altLang="ru-RU" sz="2000" b="1"/>
                    <a:t>Т</a:t>
                  </a:r>
                </a:p>
              </p:txBody>
            </p:sp>
          </p:grpSp>
          <p:sp>
            <p:nvSpPr>
              <p:cNvPr id="186405" name="Rectangle 37"/>
              <p:cNvSpPr>
                <a:spLocks noChangeArrowheads="1"/>
              </p:cNvSpPr>
              <p:nvPr/>
            </p:nvSpPr>
            <p:spPr bwMode="auto">
              <a:xfrm>
                <a:off x="4803" y="4838"/>
                <a:ext cx="812" cy="192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16" tIns="45658" rIns="91316" bIns="45658">
                <a:spAutoFit/>
              </a:bodyPr>
              <a:lstStyle/>
              <a:p>
                <a:pPr algn="ctr" defTabSz="1279525" eaLnBrk="1" hangingPunct="1">
                  <a:defRPr/>
                </a:pPr>
                <a:r>
                  <a:rPr lang="ru-R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54’92”;82’96”</a:t>
                </a:r>
              </a:p>
            </p:txBody>
          </p:sp>
        </p:grpSp>
        <p:sp>
          <p:nvSpPr>
            <p:cNvPr id="186406" name="Rectangle 38"/>
            <p:cNvSpPr>
              <a:spLocks noChangeArrowheads="1"/>
            </p:cNvSpPr>
            <p:nvPr/>
          </p:nvSpPr>
          <p:spPr bwMode="auto">
            <a:xfrm>
              <a:off x="4531" y="3659"/>
              <a:ext cx="63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7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ул. Центральная</a:t>
              </a:r>
            </a:p>
          </p:txBody>
        </p:sp>
        <p:sp>
          <p:nvSpPr>
            <p:cNvPr id="186407" name="Rectangle 39"/>
            <p:cNvSpPr>
              <a:spLocks noChangeArrowheads="1"/>
            </p:cNvSpPr>
            <p:nvPr/>
          </p:nvSpPr>
          <p:spPr bwMode="auto">
            <a:xfrm rot="16200000">
              <a:off x="3533" y="4339"/>
              <a:ext cx="63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7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ул. Западная</a:t>
              </a:r>
            </a:p>
          </p:txBody>
        </p:sp>
        <p:sp>
          <p:nvSpPr>
            <p:cNvPr id="186408" name="Rectangle 40"/>
            <p:cNvSpPr>
              <a:spLocks noChangeArrowheads="1"/>
            </p:cNvSpPr>
            <p:nvPr/>
          </p:nvSpPr>
          <p:spPr bwMode="auto">
            <a:xfrm rot="16200000">
              <a:off x="6345" y="4249"/>
              <a:ext cx="63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7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ул. Восточная </a:t>
              </a:r>
            </a:p>
          </p:txBody>
        </p:sp>
        <p:sp>
          <p:nvSpPr>
            <p:cNvPr id="186409" name="Rectangle 41"/>
            <p:cNvSpPr>
              <a:spLocks noChangeArrowheads="1"/>
            </p:cNvSpPr>
            <p:nvPr/>
          </p:nvSpPr>
          <p:spPr bwMode="auto">
            <a:xfrm>
              <a:off x="3805" y="1482"/>
              <a:ext cx="63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7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ул. Северная</a:t>
              </a:r>
            </a:p>
          </p:txBody>
        </p:sp>
        <p:sp>
          <p:nvSpPr>
            <p:cNvPr id="186410" name="Rectangle 42"/>
            <p:cNvSpPr>
              <a:spLocks noChangeArrowheads="1"/>
            </p:cNvSpPr>
            <p:nvPr/>
          </p:nvSpPr>
          <p:spPr bwMode="auto">
            <a:xfrm>
              <a:off x="1855" y="1618"/>
              <a:ext cx="63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7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ул. Гефест 1 ДНТ</a:t>
              </a:r>
            </a:p>
          </p:txBody>
        </p:sp>
        <p:sp>
          <p:nvSpPr>
            <p:cNvPr id="186411" name="Rectangle 43"/>
            <p:cNvSpPr>
              <a:spLocks noChangeArrowheads="1"/>
            </p:cNvSpPr>
            <p:nvPr/>
          </p:nvSpPr>
          <p:spPr bwMode="auto">
            <a:xfrm rot="16200000">
              <a:off x="4531" y="2706"/>
              <a:ext cx="63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7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Краснообск пос.</a:t>
              </a:r>
            </a:p>
          </p:txBody>
        </p:sp>
        <p:sp>
          <p:nvSpPr>
            <p:cNvPr id="186412" name="Rectangle 44"/>
            <p:cNvSpPr>
              <a:spLocks noChangeArrowheads="1"/>
            </p:cNvSpPr>
            <p:nvPr/>
          </p:nvSpPr>
          <p:spPr bwMode="auto">
            <a:xfrm rot="-2833372">
              <a:off x="6185" y="5383"/>
              <a:ext cx="63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7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Военный городок</a:t>
              </a:r>
            </a:p>
          </p:txBody>
        </p:sp>
        <p:sp>
          <p:nvSpPr>
            <p:cNvPr id="186413" name="Rectangle 45"/>
            <p:cNvSpPr>
              <a:spLocks noChangeArrowheads="1"/>
            </p:cNvSpPr>
            <p:nvPr/>
          </p:nvSpPr>
          <p:spPr bwMode="auto">
            <a:xfrm>
              <a:off x="6956" y="3613"/>
              <a:ext cx="63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7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7й  микрорайон</a:t>
              </a:r>
            </a:p>
          </p:txBody>
        </p:sp>
        <p:sp>
          <p:nvSpPr>
            <p:cNvPr id="186414" name="Rectangle 46"/>
            <p:cNvSpPr>
              <a:spLocks noChangeArrowheads="1"/>
            </p:cNvSpPr>
            <p:nvPr/>
          </p:nvSpPr>
          <p:spPr bwMode="auto">
            <a:xfrm rot="16200000">
              <a:off x="4485" y="1890"/>
              <a:ext cx="63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7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ул. 12 я</a:t>
              </a:r>
            </a:p>
          </p:txBody>
        </p:sp>
        <p:sp>
          <p:nvSpPr>
            <p:cNvPr id="186415" name="Rectangle 47"/>
            <p:cNvSpPr>
              <a:spLocks noChangeArrowheads="1"/>
            </p:cNvSpPr>
            <p:nvPr/>
          </p:nvSpPr>
          <p:spPr bwMode="auto">
            <a:xfrm>
              <a:off x="5438" y="2208"/>
              <a:ext cx="63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7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ул. 11 я</a:t>
              </a:r>
            </a:p>
          </p:txBody>
        </p:sp>
        <p:sp>
          <p:nvSpPr>
            <p:cNvPr id="186416" name="Rectangle 48"/>
            <p:cNvSpPr>
              <a:spLocks noChangeArrowheads="1"/>
            </p:cNvSpPr>
            <p:nvPr/>
          </p:nvSpPr>
          <p:spPr bwMode="auto">
            <a:xfrm>
              <a:off x="5438" y="4339"/>
              <a:ext cx="63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7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ул. С-200</a:t>
              </a:r>
            </a:p>
          </p:txBody>
        </p:sp>
        <p:sp>
          <p:nvSpPr>
            <p:cNvPr id="186417" name="Rectangle 49"/>
            <p:cNvSpPr>
              <a:spLocks noChangeArrowheads="1"/>
            </p:cNvSpPr>
            <p:nvPr/>
          </p:nvSpPr>
          <p:spPr bwMode="auto">
            <a:xfrm>
              <a:off x="4440" y="5065"/>
              <a:ext cx="63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7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ул. С-100</a:t>
              </a:r>
            </a:p>
          </p:txBody>
        </p:sp>
        <p:grpSp>
          <p:nvGrpSpPr>
            <p:cNvPr id="13388" name="Group 50"/>
            <p:cNvGrpSpPr>
              <a:grpSpLocks/>
            </p:cNvGrpSpPr>
            <p:nvPr/>
          </p:nvGrpSpPr>
          <p:grpSpPr bwMode="auto">
            <a:xfrm>
              <a:off x="6119" y="2661"/>
              <a:ext cx="408" cy="168"/>
              <a:chOff x="6119" y="2661"/>
              <a:chExt cx="408" cy="168"/>
            </a:xfrm>
          </p:grpSpPr>
          <p:sp>
            <p:nvSpPr>
              <p:cNvPr id="13409" name="Rectangle 70"/>
              <p:cNvSpPr>
                <a:spLocks noChangeArrowheads="1"/>
              </p:cNvSpPr>
              <p:nvPr/>
            </p:nvSpPr>
            <p:spPr bwMode="auto">
              <a:xfrm>
                <a:off x="6346" y="2661"/>
                <a:ext cx="181" cy="136"/>
              </a:xfrm>
              <a:prstGeom prst="rect">
                <a:avLst/>
              </a:prstGeom>
              <a:solidFill>
                <a:srgbClr val="1AF25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127788" tIns="63903" rIns="127788" bIns="63903" anchor="ctr"/>
              <a:lstStyle/>
              <a:p>
                <a:pPr defTabSz="1279525" eaLnBrk="1" hangingPunct="1"/>
                <a:endParaRPr lang="ru-RU" altLang="ru-RU" sz="2500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86420" name="Rectangle 52"/>
              <p:cNvSpPr>
                <a:spLocks noChangeArrowheads="1"/>
              </p:cNvSpPr>
              <p:nvPr/>
            </p:nvSpPr>
            <p:spPr bwMode="auto">
              <a:xfrm>
                <a:off x="6119" y="2752"/>
                <a:ext cx="408" cy="77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305" tIns="45653" rIns="91305" bIns="45653" anchor="ctr"/>
              <a:lstStyle/>
              <a:p>
                <a:pPr algn="ctr" defTabSz="1279525" eaLnBrk="1" hangingPunct="1">
                  <a:defRPr/>
                </a:pPr>
                <a:r>
                  <a:rPr lang="ru-RU" sz="1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школа № 1</a:t>
                </a:r>
              </a:p>
            </p:txBody>
          </p:sp>
        </p:grpSp>
        <p:grpSp>
          <p:nvGrpSpPr>
            <p:cNvPr id="13389" name="Group 53"/>
            <p:cNvGrpSpPr>
              <a:grpSpLocks/>
            </p:cNvGrpSpPr>
            <p:nvPr/>
          </p:nvGrpSpPr>
          <p:grpSpPr bwMode="auto">
            <a:xfrm>
              <a:off x="6028" y="2357"/>
              <a:ext cx="408" cy="168"/>
              <a:chOff x="6119" y="2661"/>
              <a:chExt cx="408" cy="168"/>
            </a:xfrm>
          </p:grpSpPr>
          <p:sp>
            <p:nvSpPr>
              <p:cNvPr id="13407" name="Rectangle 70"/>
              <p:cNvSpPr>
                <a:spLocks noChangeArrowheads="1"/>
              </p:cNvSpPr>
              <p:nvPr/>
            </p:nvSpPr>
            <p:spPr bwMode="auto">
              <a:xfrm>
                <a:off x="6346" y="2661"/>
                <a:ext cx="181" cy="136"/>
              </a:xfrm>
              <a:prstGeom prst="rect">
                <a:avLst/>
              </a:prstGeom>
              <a:solidFill>
                <a:srgbClr val="1AF25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127788" tIns="63903" rIns="127788" bIns="63903" anchor="ctr"/>
              <a:lstStyle/>
              <a:p>
                <a:pPr defTabSz="1279525" eaLnBrk="1" hangingPunct="1"/>
                <a:endParaRPr lang="ru-RU" altLang="ru-RU" sz="2500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86423" name="Rectangle 55"/>
              <p:cNvSpPr>
                <a:spLocks noChangeArrowheads="1"/>
              </p:cNvSpPr>
              <p:nvPr/>
            </p:nvSpPr>
            <p:spPr bwMode="auto">
              <a:xfrm>
                <a:off x="6119" y="2752"/>
                <a:ext cx="408" cy="77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305" tIns="45653" rIns="91305" bIns="45653" anchor="ctr"/>
              <a:lstStyle/>
              <a:p>
                <a:pPr algn="ctr" defTabSz="1279525" eaLnBrk="1" hangingPunct="1">
                  <a:defRPr/>
                </a:pPr>
                <a:r>
                  <a:rPr lang="ru-RU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школа № 2</a:t>
                </a:r>
              </a:p>
            </p:txBody>
          </p:sp>
        </p:grpSp>
        <p:grpSp>
          <p:nvGrpSpPr>
            <p:cNvPr id="13390" name="Group 56"/>
            <p:cNvGrpSpPr>
              <a:grpSpLocks/>
            </p:cNvGrpSpPr>
            <p:nvPr/>
          </p:nvGrpSpPr>
          <p:grpSpPr bwMode="auto">
            <a:xfrm>
              <a:off x="4350" y="1677"/>
              <a:ext cx="408" cy="213"/>
              <a:chOff x="4350" y="1677"/>
              <a:chExt cx="408" cy="213"/>
            </a:xfrm>
          </p:grpSpPr>
          <p:sp>
            <p:nvSpPr>
              <p:cNvPr id="13405" name="Rectangle 70"/>
              <p:cNvSpPr>
                <a:spLocks noChangeArrowheads="1"/>
              </p:cNvSpPr>
              <p:nvPr/>
            </p:nvSpPr>
            <p:spPr bwMode="auto">
              <a:xfrm>
                <a:off x="4350" y="1754"/>
                <a:ext cx="181" cy="136"/>
              </a:xfrm>
              <a:prstGeom prst="rect">
                <a:avLst/>
              </a:prstGeom>
              <a:solidFill>
                <a:srgbClr val="1AF25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127788" tIns="63903" rIns="127788" bIns="63903" anchor="ctr"/>
              <a:lstStyle/>
              <a:p>
                <a:pPr defTabSz="1279525" eaLnBrk="1" hangingPunct="1"/>
                <a:endParaRPr lang="ru-RU" altLang="ru-RU" sz="2500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86426" name="Rectangle 58"/>
              <p:cNvSpPr>
                <a:spLocks noChangeArrowheads="1"/>
              </p:cNvSpPr>
              <p:nvPr/>
            </p:nvSpPr>
            <p:spPr bwMode="auto">
              <a:xfrm>
                <a:off x="4350" y="1677"/>
                <a:ext cx="408" cy="77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305" tIns="45653" rIns="91305" bIns="45653" anchor="ctr"/>
              <a:lstStyle/>
              <a:p>
                <a:pPr algn="ctr" defTabSz="1279525" eaLnBrk="1" hangingPunct="1">
                  <a:defRPr/>
                </a:pPr>
                <a:r>
                  <a:rPr lang="ru-RU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Лицей № 13</a:t>
                </a:r>
              </a:p>
            </p:txBody>
          </p:sp>
        </p:grpSp>
        <p:sp>
          <p:nvSpPr>
            <p:cNvPr id="13391" name="Rectangle 70"/>
            <p:cNvSpPr>
              <a:spLocks noChangeArrowheads="1"/>
            </p:cNvSpPr>
            <p:nvPr/>
          </p:nvSpPr>
          <p:spPr bwMode="auto">
            <a:xfrm>
              <a:off x="4123" y="1799"/>
              <a:ext cx="181" cy="136"/>
            </a:xfrm>
            <a:prstGeom prst="rect">
              <a:avLst/>
            </a:prstGeom>
            <a:solidFill>
              <a:srgbClr val="1AF253"/>
            </a:solidFill>
            <a:ln w="9525">
              <a:noFill/>
              <a:miter lim="800000"/>
              <a:headEnd/>
              <a:tailEnd/>
            </a:ln>
          </p:spPr>
          <p:txBody>
            <a:bodyPr wrap="none" lIns="127788" tIns="63903" rIns="127788" bIns="63903" anchor="ctr"/>
            <a:lstStyle/>
            <a:p>
              <a:pPr defTabSz="1279525" eaLnBrk="1" hangingPunct="1"/>
              <a:endParaRPr lang="ru-RU" altLang="ru-RU" sz="25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6428" name="Rectangle 60"/>
            <p:cNvSpPr>
              <a:spLocks noChangeArrowheads="1"/>
            </p:cNvSpPr>
            <p:nvPr/>
          </p:nvSpPr>
          <p:spPr bwMode="auto">
            <a:xfrm>
              <a:off x="3987" y="1890"/>
              <a:ext cx="408" cy="77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Д.сад № 4</a:t>
              </a:r>
            </a:p>
          </p:txBody>
        </p:sp>
        <p:sp>
          <p:nvSpPr>
            <p:cNvPr id="13393" name="Rectangle 70"/>
            <p:cNvSpPr>
              <a:spLocks noChangeArrowheads="1"/>
            </p:cNvSpPr>
            <p:nvPr/>
          </p:nvSpPr>
          <p:spPr bwMode="auto">
            <a:xfrm>
              <a:off x="5756" y="2525"/>
              <a:ext cx="181" cy="136"/>
            </a:xfrm>
            <a:prstGeom prst="rect">
              <a:avLst/>
            </a:prstGeom>
            <a:solidFill>
              <a:srgbClr val="1AF253"/>
            </a:solidFill>
            <a:ln w="9525">
              <a:noFill/>
              <a:miter lim="800000"/>
              <a:headEnd/>
              <a:tailEnd/>
            </a:ln>
          </p:spPr>
          <p:txBody>
            <a:bodyPr wrap="none" lIns="127788" tIns="63903" rIns="127788" bIns="63903" anchor="ctr"/>
            <a:lstStyle/>
            <a:p>
              <a:pPr defTabSz="1279525" eaLnBrk="1" hangingPunct="1"/>
              <a:endParaRPr lang="ru-RU" altLang="ru-RU" sz="25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6430" name="Rectangle 62"/>
            <p:cNvSpPr>
              <a:spLocks noChangeArrowheads="1"/>
            </p:cNvSpPr>
            <p:nvPr/>
          </p:nvSpPr>
          <p:spPr bwMode="auto">
            <a:xfrm>
              <a:off x="5574" y="2525"/>
              <a:ext cx="408" cy="77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Д.сад № 3</a:t>
              </a:r>
            </a:p>
          </p:txBody>
        </p:sp>
        <p:sp>
          <p:nvSpPr>
            <p:cNvPr id="13395" name="Rectangle 70"/>
            <p:cNvSpPr>
              <a:spLocks noChangeArrowheads="1"/>
            </p:cNvSpPr>
            <p:nvPr/>
          </p:nvSpPr>
          <p:spPr bwMode="auto">
            <a:xfrm>
              <a:off x="5394" y="2661"/>
              <a:ext cx="181" cy="136"/>
            </a:xfrm>
            <a:prstGeom prst="rect">
              <a:avLst/>
            </a:prstGeom>
            <a:solidFill>
              <a:srgbClr val="1AF253"/>
            </a:solidFill>
            <a:ln w="9525">
              <a:noFill/>
              <a:miter lim="800000"/>
              <a:headEnd/>
              <a:tailEnd/>
            </a:ln>
          </p:spPr>
          <p:txBody>
            <a:bodyPr wrap="none" lIns="127788" tIns="63903" rIns="127788" bIns="63903" anchor="ctr"/>
            <a:lstStyle/>
            <a:p>
              <a:pPr defTabSz="1279525" eaLnBrk="1" hangingPunct="1"/>
              <a:endParaRPr lang="ru-RU" altLang="ru-RU" sz="25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6432" name="Rectangle 64"/>
            <p:cNvSpPr>
              <a:spLocks noChangeArrowheads="1"/>
            </p:cNvSpPr>
            <p:nvPr/>
          </p:nvSpPr>
          <p:spPr bwMode="auto">
            <a:xfrm>
              <a:off x="5212" y="2661"/>
              <a:ext cx="408" cy="77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Д.сад № 2</a:t>
              </a:r>
            </a:p>
          </p:txBody>
        </p:sp>
        <p:sp>
          <p:nvSpPr>
            <p:cNvPr id="13397" name="Rectangle 70"/>
            <p:cNvSpPr>
              <a:spLocks noChangeArrowheads="1"/>
            </p:cNvSpPr>
            <p:nvPr/>
          </p:nvSpPr>
          <p:spPr bwMode="auto">
            <a:xfrm>
              <a:off x="5258" y="3115"/>
              <a:ext cx="181" cy="136"/>
            </a:xfrm>
            <a:prstGeom prst="rect">
              <a:avLst/>
            </a:prstGeom>
            <a:solidFill>
              <a:srgbClr val="1AF253"/>
            </a:solidFill>
            <a:ln w="9525">
              <a:noFill/>
              <a:miter lim="800000"/>
              <a:headEnd/>
              <a:tailEnd/>
            </a:ln>
          </p:spPr>
          <p:txBody>
            <a:bodyPr wrap="none" lIns="127788" tIns="63903" rIns="127788" bIns="63903" anchor="ctr"/>
            <a:lstStyle/>
            <a:p>
              <a:pPr defTabSz="1279525" eaLnBrk="1" hangingPunct="1"/>
              <a:endParaRPr lang="ru-RU" altLang="ru-RU" sz="25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6434" name="Rectangle 66"/>
            <p:cNvSpPr>
              <a:spLocks noChangeArrowheads="1"/>
            </p:cNvSpPr>
            <p:nvPr/>
          </p:nvSpPr>
          <p:spPr bwMode="auto">
            <a:xfrm>
              <a:off x="5076" y="3115"/>
              <a:ext cx="408" cy="77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Д.сад № 1</a:t>
              </a:r>
            </a:p>
          </p:txBody>
        </p:sp>
        <p:sp>
          <p:nvSpPr>
            <p:cNvPr id="13399" name="Rectangle 70"/>
            <p:cNvSpPr>
              <a:spLocks noChangeArrowheads="1"/>
            </p:cNvSpPr>
            <p:nvPr/>
          </p:nvSpPr>
          <p:spPr bwMode="auto">
            <a:xfrm>
              <a:off x="5801" y="2933"/>
              <a:ext cx="181" cy="91"/>
            </a:xfrm>
            <a:prstGeom prst="rect">
              <a:avLst/>
            </a:prstGeom>
            <a:solidFill>
              <a:srgbClr val="1AF253"/>
            </a:solidFill>
            <a:ln w="9525">
              <a:noFill/>
              <a:miter lim="800000"/>
              <a:headEnd/>
              <a:tailEnd/>
            </a:ln>
          </p:spPr>
          <p:txBody>
            <a:bodyPr wrap="none" lIns="127788" tIns="63903" rIns="127788" bIns="63903" anchor="ctr"/>
            <a:lstStyle/>
            <a:p>
              <a:pPr defTabSz="1279525" eaLnBrk="1" hangingPunct="1"/>
              <a:endParaRPr lang="ru-RU" altLang="ru-RU" sz="25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6436" name="Rectangle 68"/>
            <p:cNvSpPr>
              <a:spLocks noChangeArrowheads="1"/>
            </p:cNvSpPr>
            <p:nvPr/>
          </p:nvSpPr>
          <p:spPr bwMode="auto">
            <a:xfrm>
              <a:off x="5846" y="2979"/>
              <a:ext cx="181" cy="91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ДК</a:t>
              </a:r>
            </a:p>
          </p:txBody>
        </p:sp>
        <p:sp>
          <p:nvSpPr>
            <p:cNvPr id="13401" name="Rectangle 70"/>
            <p:cNvSpPr>
              <a:spLocks noChangeArrowheads="1"/>
            </p:cNvSpPr>
            <p:nvPr/>
          </p:nvSpPr>
          <p:spPr bwMode="auto">
            <a:xfrm>
              <a:off x="4803" y="3840"/>
              <a:ext cx="181" cy="136"/>
            </a:xfrm>
            <a:prstGeom prst="rect">
              <a:avLst/>
            </a:prstGeom>
            <a:solidFill>
              <a:srgbClr val="1AF253"/>
            </a:solidFill>
            <a:ln w="9525">
              <a:noFill/>
              <a:miter lim="800000"/>
              <a:headEnd/>
              <a:tailEnd/>
            </a:ln>
          </p:spPr>
          <p:txBody>
            <a:bodyPr wrap="none" lIns="127788" tIns="63903" rIns="127788" bIns="63903" anchor="ctr"/>
            <a:lstStyle/>
            <a:p>
              <a:pPr defTabSz="1279525" eaLnBrk="1" hangingPunct="1"/>
              <a:endParaRPr lang="ru-RU" altLang="ru-RU" sz="25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6438" name="Rectangle 70"/>
            <p:cNvSpPr>
              <a:spLocks noChangeArrowheads="1"/>
            </p:cNvSpPr>
            <p:nvPr/>
          </p:nvSpPr>
          <p:spPr bwMode="auto">
            <a:xfrm>
              <a:off x="4803" y="3886"/>
              <a:ext cx="454" cy="91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Дом ученых</a:t>
              </a:r>
            </a:p>
          </p:txBody>
        </p:sp>
        <p:sp>
          <p:nvSpPr>
            <p:cNvPr id="13403" name="Rectangle 70"/>
            <p:cNvSpPr>
              <a:spLocks noChangeArrowheads="1"/>
            </p:cNvSpPr>
            <p:nvPr/>
          </p:nvSpPr>
          <p:spPr bwMode="auto">
            <a:xfrm>
              <a:off x="5846" y="2797"/>
              <a:ext cx="181" cy="91"/>
            </a:xfrm>
            <a:prstGeom prst="rect">
              <a:avLst/>
            </a:prstGeom>
            <a:solidFill>
              <a:srgbClr val="1AF253"/>
            </a:solidFill>
            <a:ln w="9525">
              <a:noFill/>
              <a:miter lim="800000"/>
              <a:headEnd/>
              <a:tailEnd/>
            </a:ln>
          </p:spPr>
          <p:txBody>
            <a:bodyPr wrap="none" lIns="127788" tIns="63903" rIns="127788" bIns="63903" anchor="ctr"/>
            <a:lstStyle/>
            <a:p>
              <a:pPr defTabSz="1279525" eaLnBrk="1" hangingPunct="1"/>
              <a:endParaRPr lang="ru-RU" altLang="ru-RU" sz="25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6440" name="Rectangle 72"/>
            <p:cNvSpPr>
              <a:spLocks noChangeArrowheads="1"/>
            </p:cNvSpPr>
            <p:nvPr/>
          </p:nvSpPr>
          <p:spPr bwMode="auto">
            <a:xfrm>
              <a:off x="5574" y="2797"/>
              <a:ext cx="454" cy="91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5" tIns="45653" rIns="91305" bIns="45653" anchor="ctr"/>
            <a:lstStyle/>
            <a:p>
              <a:pPr algn="ctr" defTabSz="1279525" eaLnBrk="1" hangingPunct="1">
                <a:defRPr/>
              </a:pPr>
              <a:r>
                <a:rPr lang="ru-RU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Дом д. творч.</a:t>
              </a:r>
            </a:p>
          </p:txBody>
        </p:sp>
      </p:grpSp>
      <p:sp>
        <p:nvSpPr>
          <p:cNvPr id="13315" name="Text Box 38"/>
          <p:cNvSpPr txBox="1">
            <a:spLocks noChangeArrowheads="1"/>
          </p:cNvSpPr>
          <p:nvPr/>
        </p:nvSpPr>
        <p:spPr bwMode="auto">
          <a:xfrm>
            <a:off x="11955463" y="46038"/>
            <a:ext cx="77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07" tIns="45503" rIns="91007" bIns="45503">
            <a:spAutoFit/>
          </a:bodyPr>
          <a:lstStyle/>
          <a:p>
            <a:pPr defTabSz="1279525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п. 3.1.1.</a:t>
            </a:r>
          </a:p>
        </p:txBody>
      </p:sp>
      <p:sp>
        <p:nvSpPr>
          <p:cNvPr id="186443" name="AutoShape 204"/>
          <p:cNvSpPr>
            <a:spLocks noChangeArrowheads="1"/>
          </p:cNvSpPr>
          <p:nvPr/>
        </p:nvSpPr>
        <p:spPr bwMode="auto">
          <a:xfrm>
            <a:off x="9796463" y="2420938"/>
            <a:ext cx="1584325" cy="431800"/>
          </a:xfrm>
          <a:prstGeom prst="wedgeRectCallout">
            <a:avLst>
              <a:gd name="adj1" fmla="val -52203"/>
              <a:gd name="adj2" fmla="val -106249"/>
            </a:avLst>
          </a:prstGeom>
          <a:solidFill>
            <a:srgbClr val="FFCC99">
              <a:alpha val="7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17" tIns="63959" rIns="127917" bIns="63959"/>
          <a:lstStyle/>
          <a:p>
            <a:pPr algn="ctr" defTabSz="1279525" eaLnBrk="1" hangingPunct="1">
              <a:lnSpc>
                <a:spcPct val="105000"/>
              </a:lnSpc>
              <a:defRPr/>
            </a:pPr>
            <a:r>
              <a:rPr lang="ru-RU" sz="10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ПЧ-37</a:t>
            </a:r>
          </a:p>
          <a:p>
            <a:pPr algn="ctr" defTabSz="1279525" eaLnBrk="1" hangingPunct="1">
              <a:lnSpc>
                <a:spcPct val="105000"/>
              </a:lnSpc>
              <a:defRPr/>
            </a:pPr>
            <a:r>
              <a:rPr lang="ru-RU" sz="1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тел. 8-383-348-12-01</a:t>
            </a:r>
          </a:p>
        </p:txBody>
      </p:sp>
      <p:graphicFrame>
        <p:nvGraphicFramePr>
          <p:cNvPr id="186505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197604"/>
              </p:ext>
            </p:extLst>
          </p:nvPr>
        </p:nvGraphicFramePr>
        <p:xfrm>
          <a:off x="71438" y="7754938"/>
          <a:ext cx="8775700" cy="1847850"/>
        </p:xfrm>
        <a:graphic>
          <a:graphicData uri="http://schemas.openxmlformats.org/drawingml/2006/table">
            <a:tbl>
              <a:tblPr/>
              <a:tblGrid>
                <a:gridCol w="777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4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04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22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446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8600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95894" marR="958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Год постр-ки</a:t>
                      </a:r>
                    </a:p>
                  </a:txBody>
                  <a:tcPr marL="95894" marR="958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95894" marR="958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95894" marR="958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Общ.выс.</a:t>
                      </a:r>
                    </a:p>
                  </a:txBody>
                  <a:tcPr marL="95894" marR="958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(стационар)</a:t>
                      </a:r>
                    </a:p>
                  </a:txBody>
                  <a:tcPr marL="95894" marR="958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Общ. площ. компл.</a:t>
                      </a:r>
                    </a:p>
                  </a:txBody>
                  <a:tcPr marL="95894" marR="958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людей / персонала в здании (чел.)</a:t>
                      </a:r>
                    </a:p>
                  </a:txBody>
                  <a:tcPr marL="95894" marR="958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людей / персонала находящихся в здании круглосуточно</a:t>
                      </a:r>
                    </a:p>
                  </a:txBody>
                  <a:tcPr marL="95894" marR="958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95894" marR="958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894" marR="958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894" marR="958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894" marR="958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 м</a:t>
                      </a:r>
                    </a:p>
                  </a:txBody>
                  <a:tcPr marL="95894" marR="958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73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х 58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м</a:t>
                      </a:r>
                    </a:p>
                  </a:txBody>
                  <a:tcPr marL="95894" marR="958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9758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894" marR="958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1300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95894" marR="958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894" marR="958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894" marR="958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351" name="Text Box 5"/>
          <p:cNvSpPr txBox="1">
            <a:spLocks noChangeArrowheads="1"/>
          </p:cNvSpPr>
          <p:nvPr/>
        </p:nvSpPr>
        <p:spPr bwMode="auto">
          <a:xfrm>
            <a:off x="639763" y="6384925"/>
            <a:ext cx="2871787" cy="981040"/>
          </a:xfrm>
          <a:prstGeom prst="rect">
            <a:avLst/>
          </a:prstGeom>
          <a:solidFill>
            <a:srgbClr val="FFFF99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lIns="179074" tIns="89536" rIns="179074" bIns="89536">
            <a:spAutoFit/>
          </a:bodyPr>
          <a:lstStyle/>
          <a:p>
            <a:pPr algn="ctr" eaLnBrk="1" hangingPunct="1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</a:rPr>
              <a:t>Директор</a:t>
            </a:r>
          </a:p>
          <a:p>
            <a:pPr algn="ctr" eaLnBrk="1" hangingPunct="1"/>
            <a:r>
              <a:rPr lang="ru-RU" altLang="ru-RU" sz="1300" dirty="0" err="1" smtClean="0">
                <a:solidFill>
                  <a:srgbClr val="000000"/>
                </a:solidFill>
                <a:latin typeface="Times New Roman" pitchFamily="18" charset="0"/>
              </a:rPr>
              <a:t>Лылова</a:t>
            </a:r>
            <a:r>
              <a:rPr lang="ru-RU" altLang="ru-RU" sz="1300" dirty="0" smtClean="0">
                <a:solidFill>
                  <a:srgbClr val="000000"/>
                </a:solidFill>
                <a:latin typeface="Times New Roman" pitchFamily="18" charset="0"/>
              </a:rPr>
              <a:t> Надежда Даниловна</a:t>
            </a:r>
            <a:endParaRPr lang="ru-RU" altLang="ru-RU" sz="13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</a:rPr>
              <a:t>Раб. +</a:t>
            </a:r>
            <a:r>
              <a:rPr lang="ru-RU" altLang="ru-RU" sz="1300" dirty="0" smtClean="0">
                <a:solidFill>
                  <a:srgbClr val="000000"/>
                </a:solidFill>
                <a:latin typeface="Times New Roman" pitchFamily="18" charset="0"/>
              </a:rPr>
              <a:t>7(383)348-05-29</a:t>
            </a:r>
            <a:endParaRPr lang="ru-RU" altLang="ru-RU" sz="13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300" dirty="0" smtClean="0">
                <a:solidFill>
                  <a:srgbClr val="000000"/>
                </a:solidFill>
                <a:latin typeface="Times New Roman" pitchFamily="18" charset="0"/>
              </a:rPr>
              <a:t>Моб. </a:t>
            </a:r>
            <a:endParaRPr lang="ru-RU" alt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34" name="Rectangle 4"/>
          <p:cNvSpPr txBox="1">
            <a:spLocks noChangeArrowheads="1"/>
          </p:cNvSpPr>
          <p:nvPr/>
        </p:nvSpPr>
        <p:spPr bwMode="auto">
          <a:xfrm>
            <a:off x="33338" y="-28575"/>
            <a:ext cx="12801600" cy="112395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600" tIns="55170" rIns="39600" bIns="55170" anchor="ctr">
            <a:spAutoFit/>
          </a:bodyPr>
          <a:lstStyle>
            <a:lvl1pPr defTabSz="154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– лицей №13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Краснообск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Новосибирская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область, Новосибирский район</a:t>
            </a:r>
          </a:p>
          <a:p>
            <a:pPr algn="ctr" eaLnBrk="1" hangingPunct="1">
              <a:defRPr/>
            </a:pPr>
            <a:r>
              <a:rPr 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Краснообск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209 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alt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(Общая информация об объекте)</a:t>
            </a:r>
          </a:p>
        </p:txBody>
      </p:sp>
      <p:grpSp>
        <p:nvGrpSpPr>
          <p:cNvPr id="13353" name="Прямоугольник 165"/>
          <p:cNvGrpSpPr>
            <a:grpSpLocks/>
          </p:cNvGrpSpPr>
          <p:nvPr/>
        </p:nvGrpSpPr>
        <p:grpSpPr bwMode="auto">
          <a:xfrm>
            <a:off x="8847138" y="6538913"/>
            <a:ext cx="4116387" cy="633412"/>
            <a:chOff x="5219" y="4136"/>
            <a:chExt cx="2919" cy="234"/>
          </a:xfrm>
        </p:grpSpPr>
        <p:pic>
          <p:nvPicPr>
            <p:cNvPr id="13367" name="Прямоугольник 16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9" y="4136"/>
              <a:ext cx="285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8" name="Text Box 164"/>
            <p:cNvSpPr txBox="1">
              <a:spLocks noChangeArrowheads="1"/>
            </p:cNvSpPr>
            <p:nvPr/>
          </p:nvSpPr>
          <p:spPr bwMode="auto">
            <a:xfrm>
              <a:off x="5305" y="4153"/>
              <a:ext cx="283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943" tIns="30971" rIns="61943" bIns="30971" anchor="ctr"/>
            <a:lstStyle/>
            <a:p>
              <a:pPr algn="ctr" defTabSz="1790700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ФОТО ЗДАНИЯ МАОУ – лицея №13 </a:t>
              </a:r>
            </a:p>
            <a:p>
              <a:pPr algn="ctr" defTabSz="1790700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р.п.  Краснообск</a:t>
              </a:r>
              <a:endParaRPr lang="en-US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54" name="AutoShape 252"/>
          <p:cNvSpPr>
            <a:spLocks noChangeArrowheads="1"/>
          </p:cNvSpPr>
          <p:nvPr/>
        </p:nvSpPr>
        <p:spPr bwMode="auto">
          <a:xfrm>
            <a:off x="7264400" y="1847850"/>
            <a:ext cx="1655763" cy="492125"/>
          </a:xfrm>
          <a:prstGeom prst="wedgeRectCallout">
            <a:avLst>
              <a:gd name="adj1" fmla="val 96056"/>
              <a:gd name="adj2" fmla="val 39366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78713" tIns="89361" rIns="178713" bIns="89361">
            <a:spAutoFit/>
          </a:bodyPr>
          <a:lstStyle/>
          <a:p>
            <a:pPr algn="ctr" defTabSz="1279525" eaLnBrk="1" hangingPunct="1"/>
            <a:r>
              <a:rPr lang="ru-RU" altLang="ru-RU" sz="1000">
                <a:latin typeface="Calibri" pitchFamily="34" charset="0"/>
              </a:rPr>
              <a:t>Гидрант</a:t>
            </a:r>
          </a:p>
          <a:p>
            <a:pPr algn="ctr" defTabSz="1279525" eaLnBrk="1" hangingPunct="1"/>
            <a:r>
              <a:rPr lang="ru-RU" altLang="ru-RU" sz="1000">
                <a:latin typeface="Calibri" pitchFamily="34" charset="0"/>
              </a:rPr>
              <a:t>Объем  воды-26  м.куб</a:t>
            </a:r>
            <a:r>
              <a:rPr lang="ru-RU" altLang="ru-RU" sz="800">
                <a:latin typeface="Calibri" pitchFamily="34" charset="0"/>
              </a:rPr>
              <a:t>. </a:t>
            </a:r>
          </a:p>
        </p:txBody>
      </p:sp>
      <p:sp>
        <p:nvSpPr>
          <p:cNvPr id="186507" name="AutoShape 857"/>
          <p:cNvSpPr>
            <a:spLocks noChangeArrowheads="1"/>
          </p:cNvSpPr>
          <p:nvPr/>
        </p:nvSpPr>
        <p:spPr bwMode="auto">
          <a:xfrm>
            <a:off x="4657725" y="1292225"/>
            <a:ext cx="2087563" cy="1123294"/>
          </a:xfrm>
          <a:prstGeom prst="wedgeRectCallout">
            <a:avLst>
              <a:gd name="adj1" fmla="val 68144"/>
              <a:gd name="adj2" fmla="val 63771"/>
            </a:avLst>
          </a:prstGeom>
          <a:solidFill>
            <a:srgbClr val="FFCC99">
              <a:alpha val="81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5" rIns="91350" bIns="45675">
            <a:spAutoFit/>
          </a:bodyPr>
          <a:lstStyle/>
          <a:p>
            <a:pPr algn="ctr" eaLnBrk="1" hangingPunct="1">
              <a:defRPr/>
            </a:pPr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– лицей №13 </a:t>
            </a:r>
            <a:r>
              <a:rPr lang="ru-RU" alt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р.п.Краснообск</a:t>
            </a:r>
            <a:endParaRPr lang="ru-RU" alt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3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Характеристика здания:</a:t>
            </a:r>
          </a:p>
          <a:p>
            <a:pPr algn="ctr" eaLnBrk="1" hangingPunct="1">
              <a:defRPr/>
            </a:pPr>
            <a:r>
              <a:rPr lang="en-US" altLang="ru-RU" sz="13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ru-RU" altLang="ru-RU" sz="13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-х </a:t>
            </a:r>
            <a:r>
              <a:rPr lang="ru-RU" altLang="ru-RU" sz="13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этажное, кирпичное</a:t>
            </a:r>
          </a:p>
          <a:p>
            <a:pPr algn="ctr" eaLnBrk="1" hangingPunct="1">
              <a:defRPr/>
            </a:pPr>
            <a:r>
              <a:rPr lang="ru-RU" altLang="ru-RU" sz="13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т</a:t>
            </a:r>
            <a:r>
              <a:rPr lang="ru-RU" altLang="ru-RU" sz="13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ru-RU" altLang="ru-RU" sz="13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8-383-348-0</a:t>
            </a:r>
            <a:r>
              <a:rPr lang="en-US" altLang="ru-RU" sz="13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5-29</a:t>
            </a:r>
            <a:endParaRPr lang="ru-RU" altLang="ru-RU" sz="13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13356" name="Group 567"/>
          <p:cNvGrpSpPr>
            <a:grpSpLocks/>
          </p:cNvGrpSpPr>
          <p:nvPr/>
        </p:nvGrpSpPr>
        <p:grpSpPr bwMode="auto">
          <a:xfrm rot="-933094">
            <a:off x="9559925" y="4016375"/>
            <a:ext cx="246063" cy="100013"/>
            <a:chOff x="3079" y="3840"/>
            <a:chExt cx="181" cy="91"/>
          </a:xfrm>
        </p:grpSpPr>
        <p:sp>
          <p:nvSpPr>
            <p:cNvPr id="13364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5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6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3500" y="1219200"/>
            <a:ext cx="3930650" cy="11334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39" tIns="63973" rIns="127939" bIns="63973">
            <a:spAutoFit/>
          </a:bodyPr>
          <a:lstStyle>
            <a:lvl1pPr defTabSz="1277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30188" defTabSz="1277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характеристика населенного пункта:</a:t>
            </a:r>
          </a:p>
          <a:p>
            <a:pPr eaLnBrk="1" hangingPunct="1">
              <a:defRPr/>
            </a:pPr>
            <a:r>
              <a:rPr lang="ru-RU" sz="1300" i="1" smtClean="0">
                <a:latin typeface="Times New Roman" pitchFamily="18" charset="0"/>
                <a:cs typeface="Times New Roman" pitchFamily="18" charset="0"/>
              </a:rPr>
              <a:t>- количество проживающего населения – 20686 чел.</a:t>
            </a:r>
          </a:p>
          <a:p>
            <a:pPr eaLnBrk="1" hangingPunct="1">
              <a:defRPr/>
            </a:pPr>
            <a:r>
              <a:rPr lang="ru-RU" sz="1300" i="1" smtClean="0">
                <a:latin typeface="Times New Roman" pitchFamily="18" charset="0"/>
                <a:cs typeface="Times New Roman" pitchFamily="18" charset="0"/>
              </a:rPr>
              <a:t>- количество домов – 358;</a:t>
            </a:r>
          </a:p>
          <a:p>
            <a:pPr eaLnBrk="1" hangingPunct="1">
              <a:defRPr/>
            </a:pPr>
            <a:r>
              <a:rPr lang="ru-RU" sz="1300" i="1" smtClean="0">
                <a:latin typeface="Times New Roman" pitchFamily="18" charset="0"/>
                <a:cs typeface="Times New Roman" pitchFamily="18" charset="0"/>
              </a:rPr>
              <a:t>-социально – значимых объектов – 8;</a:t>
            </a:r>
          </a:p>
          <a:p>
            <a:pPr eaLnBrk="1" hangingPunct="1">
              <a:defRPr/>
            </a:pPr>
            <a:r>
              <a:rPr lang="ru-RU" sz="1300" i="1" smtClean="0">
                <a:latin typeface="Times New Roman" pitchFamily="18" charset="0"/>
                <a:cs typeface="Times New Roman" pitchFamily="18" charset="0"/>
              </a:rPr>
              <a:t>- котельных – 1.</a:t>
            </a:r>
          </a:p>
        </p:txBody>
      </p:sp>
      <p:sp>
        <p:nvSpPr>
          <p:cNvPr id="13358" name="AutoShape 252"/>
          <p:cNvSpPr>
            <a:spLocks noChangeArrowheads="1"/>
          </p:cNvSpPr>
          <p:nvPr/>
        </p:nvSpPr>
        <p:spPr bwMode="auto">
          <a:xfrm>
            <a:off x="10588625" y="4708525"/>
            <a:ext cx="1655763" cy="492125"/>
          </a:xfrm>
          <a:prstGeom prst="wedgeRectCallout">
            <a:avLst>
              <a:gd name="adj1" fmla="val -86875"/>
              <a:gd name="adj2" fmla="val -4530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78713" tIns="89361" rIns="178713" bIns="89361">
            <a:spAutoFit/>
          </a:bodyPr>
          <a:lstStyle/>
          <a:p>
            <a:pPr algn="ctr" defTabSz="1279525" eaLnBrk="1" hangingPunct="1"/>
            <a:r>
              <a:rPr lang="ru-RU" altLang="ru-RU" sz="1000">
                <a:latin typeface="Calibri" pitchFamily="34" charset="0"/>
              </a:rPr>
              <a:t>Гидрант</a:t>
            </a:r>
          </a:p>
          <a:p>
            <a:pPr algn="ctr" defTabSz="1279525" eaLnBrk="1" hangingPunct="1"/>
            <a:r>
              <a:rPr lang="ru-RU" altLang="ru-RU" sz="1000">
                <a:latin typeface="Calibri" pitchFamily="34" charset="0"/>
              </a:rPr>
              <a:t>Объем  воды-26  м.куб</a:t>
            </a:r>
            <a:r>
              <a:rPr lang="ru-RU" altLang="ru-RU" sz="800">
                <a:latin typeface="Calibri" pitchFamily="34" charset="0"/>
              </a:rPr>
              <a:t>. </a:t>
            </a:r>
          </a:p>
        </p:txBody>
      </p:sp>
      <p:grpSp>
        <p:nvGrpSpPr>
          <p:cNvPr id="13359" name="Group 567"/>
          <p:cNvGrpSpPr>
            <a:grpSpLocks/>
          </p:cNvGrpSpPr>
          <p:nvPr/>
        </p:nvGrpSpPr>
        <p:grpSpPr bwMode="auto">
          <a:xfrm rot="-933094">
            <a:off x="9837738" y="4673600"/>
            <a:ext cx="246062" cy="100013"/>
            <a:chOff x="3079" y="3840"/>
            <a:chExt cx="181" cy="91"/>
          </a:xfrm>
        </p:grpSpPr>
        <p:sp>
          <p:nvSpPr>
            <p:cNvPr id="13361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2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3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360" name="Picture 128" descr="http://www.egymn13.ru/images/1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7138" y="7140575"/>
            <a:ext cx="39878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92" y="2143924"/>
            <a:ext cx="11587507" cy="7457276"/>
          </a:xfrm>
          <a:prstGeom prst="rect">
            <a:avLst/>
          </a:prstGeom>
        </p:spPr>
      </p:pic>
      <p:sp>
        <p:nvSpPr>
          <p:cNvPr id="15363" name="Rectangle 4"/>
          <p:cNvSpPr txBox="1">
            <a:spLocks noChangeArrowheads="1"/>
          </p:cNvSpPr>
          <p:nvPr/>
        </p:nvSpPr>
        <p:spPr bwMode="auto">
          <a:xfrm>
            <a:off x="0" y="0"/>
            <a:ext cx="12801600" cy="11430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338" tIns="55170" rIns="110338" bIns="55170" anchor="ctr"/>
          <a:lstStyle/>
          <a:p>
            <a:pPr algn="ctr" defTabSz="1543050" eaLnBrk="1" hangingPunct="1"/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МАОУ ЛИЦЕЙ №13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Краснообск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1543050" eaLnBrk="1" hangingPunct="1"/>
            <a:r>
              <a:rPr lang="ru-RU" alt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(Поэтажный план построек на территории объекта, </a:t>
            </a:r>
            <a:r>
              <a:rPr lang="ru-RU" alt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1-го этажа)</a:t>
            </a:r>
            <a:endParaRPr lang="ru-RU" altLang="ru-RU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AutoShape 348"/>
          <p:cNvSpPr>
            <a:spLocks noChangeAspect="1" noChangeArrowheads="1"/>
          </p:cNvSpPr>
          <p:nvPr/>
        </p:nvSpPr>
        <p:spPr bwMode="auto">
          <a:xfrm rot="10800000" flipV="1">
            <a:off x="421929" y="1602511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5365" name="Text Box 349"/>
          <p:cNvSpPr txBox="1">
            <a:spLocks noChangeArrowheads="1"/>
          </p:cNvSpPr>
          <p:nvPr/>
        </p:nvSpPr>
        <p:spPr bwMode="auto">
          <a:xfrm>
            <a:off x="1214092" y="1659661"/>
            <a:ext cx="1082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Огнетушитель    </a:t>
            </a:r>
          </a:p>
        </p:txBody>
      </p:sp>
      <p:pic>
        <p:nvPicPr>
          <p:cNvPr id="15366" name="Picture 350" descr="C:\Documents and Settings\Admin\Мои документы\НПБ 160-97.files\Image378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21929" y="194699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352"/>
          <p:cNvSpPr txBox="1">
            <a:spLocks noChangeArrowheads="1"/>
          </p:cNvSpPr>
          <p:nvPr/>
        </p:nvSpPr>
        <p:spPr bwMode="auto">
          <a:xfrm>
            <a:off x="1214092" y="1948586"/>
            <a:ext cx="10080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Телефон</a:t>
            </a:r>
          </a:p>
        </p:txBody>
      </p:sp>
      <p:sp>
        <p:nvSpPr>
          <p:cNvPr id="15369" name="Text Box 353"/>
          <p:cNvSpPr txBox="1">
            <a:spLocks noChangeArrowheads="1"/>
          </p:cNvSpPr>
          <p:nvPr/>
        </p:nvSpPr>
        <p:spPr bwMode="auto">
          <a:xfrm>
            <a:off x="1141067" y="2235923"/>
            <a:ext cx="9382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Путь эвакуации</a:t>
            </a:r>
          </a:p>
        </p:txBody>
      </p:sp>
      <p:sp>
        <p:nvSpPr>
          <p:cNvPr id="15371" name="Rectangle 355"/>
          <p:cNvSpPr>
            <a:spLocks noChangeArrowheads="1"/>
          </p:cNvSpPr>
          <p:nvPr/>
        </p:nvSpPr>
        <p:spPr bwMode="auto">
          <a:xfrm>
            <a:off x="136104" y="1199307"/>
            <a:ext cx="2305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2813" eaLnBrk="1" hangingPunct="1"/>
            <a:r>
              <a:rPr lang="ru-RU" altLang="ru-RU" sz="1400"/>
              <a:t>Условные обозначения</a:t>
            </a:r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6300345" y="8040960"/>
            <a:ext cx="50006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Picture 350" descr="C:\Documents and Settings\Admin\Мои документы\НПБ 160-97.files\Image378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9663851" y="4944616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350" descr="C:\Documents and Settings\Admin\Мои документы\НПБ 160-97.files\Image378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9863052" y="237879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350" descr="C:\Documents and Settings\Admin\Мои документы\НПБ 160-97.files\Image378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289232" y="237879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AutoShape 348"/>
          <p:cNvSpPr>
            <a:spLocks noChangeAspect="1" noChangeArrowheads="1"/>
          </p:cNvSpPr>
          <p:nvPr/>
        </p:nvSpPr>
        <p:spPr bwMode="auto">
          <a:xfrm rot="10800000" flipV="1">
            <a:off x="6040760" y="2928392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2" name="AutoShape 348"/>
          <p:cNvSpPr>
            <a:spLocks noChangeAspect="1" noChangeArrowheads="1"/>
          </p:cNvSpPr>
          <p:nvPr/>
        </p:nvSpPr>
        <p:spPr bwMode="auto">
          <a:xfrm rot="10800000" flipV="1">
            <a:off x="9863052" y="2582187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3" name="AutoShape 348"/>
          <p:cNvSpPr>
            <a:spLocks noChangeAspect="1" noChangeArrowheads="1"/>
          </p:cNvSpPr>
          <p:nvPr/>
        </p:nvSpPr>
        <p:spPr bwMode="auto">
          <a:xfrm rot="10800000" flipV="1">
            <a:off x="8056984" y="3033106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4" name="AutoShape 348"/>
          <p:cNvSpPr>
            <a:spLocks noChangeAspect="1" noChangeArrowheads="1"/>
          </p:cNvSpPr>
          <p:nvPr/>
        </p:nvSpPr>
        <p:spPr bwMode="auto">
          <a:xfrm rot="10800000" flipV="1">
            <a:off x="9879751" y="4940141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6" name="AutoShape 348"/>
          <p:cNvSpPr>
            <a:spLocks noChangeAspect="1" noChangeArrowheads="1"/>
          </p:cNvSpPr>
          <p:nvPr/>
        </p:nvSpPr>
        <p:spPr bwMode="auto">
          <a:xfrm rot="10800000" flipV="1">
            <a:off x="10649272" y="8833048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8" name="AutoShape 348"/>
          <p:cNvSpPr>
            <a:spLocks noChangeAspect="1" noChangeArrowheads="1"/>
          </p:cNvSpPr>
          <p:nvPr/>
        </p:nvSpPr>
        <p:spPr bwMode="auto">
          <a:xfrm rot="10800000" flipV="1">
            <a:off x="7120880" y="7680920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9" name="AutoShape 348"/>
          <p:cNvSpPr>
            <a:spLocks noChangeAspect="1" noChangeArrowheads="1"/>
          </p:cNvSpPr>
          <p:nvPr/>
        </p:nvSpPr>
        <p:spPr bwMode="auto">
          <a:xfrm rot="10800000" flipV="1">
            <a:off x="4816624" y="8328992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cxnSp>
        <p:nvCxnSpPr>
          <p:cNvPr id="183" name="Прямая со стрелкой 182"/>
          <p:cNvCxnSpPr/>
          <p:nvPr/>
        </p:nvCxnSpPr>
        <p:spPr>
          <a:xfrm>
            <a:off x="427487" y="2343079"/>
            <a:ext cx="50006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/>
          <p:nvPr/>
        </p:nvCxnSpPr>
        <p:spPr>
          <a:xfrm>
            <a:off x="7398984" y="8040960"/>
            <a:ext cx="50006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8269709" y="8027684"/>
            <a:ext cx="50006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 flipH="1">
            <a:off x="9425136" y="7714337"/>
            <a:ext cx="569335" cy="2531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 flipV="1">
            <a:off x="9132165" y="5872562"/>
            <a:ext cx="4939" cy="10411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 flipH="1">
            <a:off x="2800400" y="8084328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>
            <a:off x="5790729" y="3403896"/>
            <a:ext cx="50006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>
            <a:off x="7209341" y="3403896"/>
            <a:ext cx="50006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/>
          <p:nvPr/>
        </p:nvCxnSpPr>
        <p:spPr>
          <a:xfrm flipH="1">
            <a:off x="9113637" y="4560386"/>
            <a:ext cx="18528" cy="9595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 стрелкой 200"/>
          <p:cNvCxnSpPr/>
          <p:nvPr/>
        </p:nvCxnSpPr>
        <p:spPr>
          <a:xfrm flipH="1">
            <a:off x="9373798" y="5664696"/>
            <a:ext cx="51030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" y="1612106"/>
            <a:ext cx="11025174" cy="7555992"/>
          </a:xfrm>
          <a:prstGeom prst="rect">
            <a:avLst/>
          </a:prstGeom>
        </p:spPr>
      </p:pic>
      <p:sp>
        <p:nvSpPr>
          <p:cNvPr id="17417" name="Rectangle 4"/>
          <p:cNvSpPr txBox="1">
            <a:spLocks noChangeArrowheads="1"/>
          </p:cNvSpPr>
          <p:nvPr/>
        </p:nvSpPr>
        <p:spPr bwMode="auto">
          <a:xfrm>
            <a:off x="0" y="0"/>
            <a:ext cx="12801600" cy="11430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338" tIns="55170" rIns="110338" bIns="55170" anchor="ctr"/>
          <a:lstStyle/>
          <a:p>
            <a:pPr algn="ctr" defTabSz="1543050" eaLnBrk="1" hangingPunct="1"/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ПАСПОРТ МАОУ ЛИЦЕЙ №13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Краснообск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1543050" eaLnBrk="1" hangingPunct="1"/>
            <a:r>
              <a:rPr lang="ru-RU" alt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Поэтажный план построек на территории объекта, план </a:t>
            </a:r>
            <a:r>
              <a:rPr lang="ru-RU" alt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2-го этажа) </a:t>
            </a:r>
            <a:endParaRPr lang="ru-RU" altLang="ru-RU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AutoShape 256"/>
          <p:cNvSpPr>
            <a:spLocks noChangeAspect="1" noChangeArrowheads="1"/>
          </p:cNvSpPr>
          <p:nvPr/>
        </p:nvSpPr>
        <p:spPr bwMode="auto">
          <a:xfrm rot="10800000" flipV="1">
            <a:off x="10926155" y="1592262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419" name="Text Box 257"/>
          <p:cNvSpPr txBox="1">
            <a:spLocks noChangeArrowheads="1"/>
          </p:cNvSpPr>
          <p:nvPr/>
        </p:nvSpPr>
        <p:spPr bwMode="auto">
          <a:xfrm>
            <a:off x="11718318" y="1649412"/>
            <a:ext cx="1082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Огнетушитель    </a:t>
            </a:r>
          </a:p>
        </p:txBody>
      </p:sp>
      <p:pic>
        <p:nvPicPr>
          <p:cNvPr id="17420" name="Picture 258" descr="C:\Documents and Settings\Admin\Мои документы\НПБ 160-97.files\Image378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926155" y="19367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 Box 260"/>
          <p:cNvSpPr txBox="1">
            <a:spLocks noChangeArrowheads="1"/>
          </p:cNvSpPr>
          <p:nvPr/>
        </p:nvSpPr>
        <p:spPr bwMode="auto">
          <a:xfrm>
            <a:off x="11718318" y="1938337"/>
            <a:ext cx="10080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Телефон</a:t>
            </a:r>
          </a:p>
        </p:txBody>
      </p:sp>
      <p:sp>
        <p:nvSpPr>
          <p:cNvPr id="17423" name="Text Box 261"/>
          <p:cNvSpPr txBox="1">
            <a:spLocks noChangeArrowheads="1"/>
          </p:cNvSpPr>
          <p:nvPr/>
        </p:nvSpPr>
        <p:spPr bwMode="auto">
          <a:xfrm>
            <a:off x="11645293" y="2225675"/>
            <a:ext cx="938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Путь эвакуации</a:t>
            </a:r>
          </a:p>
        </p:txBody>
      </p:sp>
      <p:sp>
        <p:nvSpPr>
          <p:cNvPr id="17425" name="Rectangle 263"/>
          <p:cNvSpPr>
            <a:spLocks noChangeArrowheads="1"/>
          </p:cNvSpPr>
          <p:nvPr/>
        </p:nvSpPr>
        <p:spPr bwMode="auto">
          <a:xfrm>
            <a:off x="10219648" y="1323181"/>
            <a:ext cx="2305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2813" eaLnBrk="1" hangingPunct="1"/>
            <a:r>
              <a:rPr lang="ru-RU" altLang="ru-RU" sz="1400" dirty="0"/>
              <a:t>Условные обозначения</a:t>
            </a:r>
          </a:p>
        </p:txBody>
      </p:sp>
      <p:sp>
        <p:nvSpPr>
          <p:cNvPr id="17429" name="Line 251"/>
          <p:cNvSpPr>
            <a:spLocks noChangeShapeType="1"/>
          </p:cNvSpPr>
          <p:nvPr/>
        </p:nvSpPr>
        <p:spPr bwMode="auto">
          <a:xfrm>
            <a:off x="10924568" y="2368550"/>
            <a:ext cx="57626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7430" name="Group 269"/>
          <p:cNvGrpSpPr>
            <a:grpSpLocks/>
          </p:cNvGrpSpPr>
          <p:nvPr/>
        </p:nvGrpSpPr>
        <p:grpSpPr bwMode="auto">
          <a:xfrm>
            <a:off x="10924568" y="2551112"/>
            <a:ext cx="452437" cy="639763"/>
            <a:chOff x="1728" y="1440"/>
            <a:chExt cx="1440" cy="2325"/>
          </a:xfrm>
        </p:grpSpPr>
        <p:sp>
          <p:nvSpPr>
            <p:cNvPr id="17440" name="Rectangle 270"/>
            <p:cNvSpPr>
              <a:spLocks noChangeArrowheads="1"/>
            </p:cNvSpPr>
            <p:nvPr/>
          </p:nvSpPr>
          <p:spPr bwMode="auto">
            <a:xfrm>
              <a:off x="1728" y="1440"/>
              <a:ext cx="1440" cy="230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17441" name="Line 271"/>
            <p:cNvSpPr>
              <a:spLocks noChangeShapeType="1"/>
            </p:cNvSpPr>
            <p:nvPr/>
          </p:nvSpPr>
          <p:spPr bwMode="auto">
            <a:xfrm>
              <a:off x="2448" y="1440"/>
              <a:ext cx="0" cy="2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Line 272"/>
            <p:cNvSpPr>
              <a:spLocks noChangeShapeType="1"/>
            </p:cNvSpPr>
            <p:nvPr/>
          </p:nvSpPr>
          <p:spPr bwMode="auto">
            <a:xfrm>
              <a:off x="1728" y="1728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Line 273"/>
            <p:cNvSpPr>
              <a:spLocks noChangeShapeType="1"/>
            </p:cNvSpPr>
            <p:nvPr/>
          </p:nvSpPr>
          <p:spPr bwMode="auto">
            <a:xfrm>
              <a:off x="1728" y="2016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Line 274"/>
            <p:cNvSpPr>
              <a:spLocks noChangeShapeType="1"/>
            </p:cNvSpPr>
            <p:nvPr/>
          </p:nvSpPr>
          <p:spPr bwMode="auto">
            <a:xfrm>
              <a:off x="1728" y="2304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275"/>
            <p:cNvSpPr>
              <a:spLocks noChangeShapeType="1"/>
            </p:cNvSpPr>
            <p:nvPr/>
          </p:nvSpPr>
          <p:spPr bwMode="auto">
            <a:xfrm>
              <a:off x="1728" y="2592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276"/>
            <p:cNvSpPr>
              <a:spLocks noChangeShapeType="1"/>
            </p:cNvSpPr>
            <p:nvPr/>
          </p:nvSpPr>
          <p:spPr bwMode="auto">
            <a:xfrm>
              <a:off x="1728" y="2880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277"/>
            <p:cNvSpPr>
              <a:spLocks noChangeShapeType="1"/>
            </p:cNvSpPr>
            <p:nvPr/>
          </p:nvSpPr>
          <p:spPr bwMode="auto">
            <a:xfrm>
              <a:off x="1728" y="3456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278"/>
            <p:cNvSpPr>
              <a:spLocks noChangeShapeType="1"/>
            </p:cNvSpPr>
            <p:nvPr/>
          </p:nvSpPr>
          <p:spPr bwMode="auto">
            <a:xfrm>
              <a:off x="1728" y="3168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279"/>
            <p:cNvSpPr>
              <a:spLocks noChangeShapeType="1"/>
            </p:cNvSpPr>
            <p:nvPr/>
          </p:nvSpPr>
          <p:spPr bwMode="auto">
            <a:xfrm flipH="1">
              <a:off x="1728" y="1440"/>
              <a:ext cx="720" cy="2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280"/>
            <p:cNvSpPr>
              <a:spLocks noChangeShapeType="1"/>
            </p:cNvSpPr>
            <p:nvPr/>
          </p:nvSpPr>
          <p:spPr bwMode="auto">
            <a:xfrm flipV="1">
              <a:off x="2790" y="1452"/>
              <a:ext cx="0" cy="2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281"/>
            <p:cNvSpPr>
              <a:spLocks noChangeShapeType="1"/>
            </p:cNvSpPr>
            <p:nvPr/>
          </p:nvSpPr>
          <p:spPr bwMode="auto">
            <a:xfrm>
              <a:off x="2130" y="1458"/>
              <a:ext cx="0" cy="9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2" name="Line 282"/>
            <p:cNvSpPr>
              <a:spLocks noChangeShapeType="1"/>
            </p:cNvSpPr>
            <p:nvPr/>
          </p:nvSpPr>
          <p:spPr bwMode="auto">
            <a:xfrm>
              <a:off x="2130" y="2469"/>
              <a:ext cx="0" cy="1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31" name="Text Box 283"/>
          <p:cNvSpPr txBox="1">
            <a:spLocks noChangeArrowheads="1"/>
          </p:cNvSpPr>
          <p:nvPr/>
        </p:nvSpPr>
        <p:spPr bwMode="auto">
          <a:xfrm>
            <a:off x="11716730" y="2657475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 dirty="0"/>
              <a:t>лестница</a:t>
            </a:r>
          </a:p>
        </p:txBody>
      </p:sp>
      <p:sp>
        <p:nvSpPr>
          <p:cNvPr id="291" name="AutoShape 256"/>
          <p:cNvSpPr>
            <a:spLocks noChangeAspect="1" noChangeArrowheads="1"/>
          </p:cNvSpPr>
          <p:nvPr/>
        </p:nvSpPr>
        <p:spPr bwMode="auto">
          <a:xfrm rot="10800000" flipV="1">
            <a:off x="9137104" y="2688843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93" name="AutoShape 256"/>
          <p:cNvSpPr>
            <a:spLocks noChangeAspect="1" noChangeArrowheads="1"/>
          </p:cNvSpPr>
          <p:nvPr/>
        </p:nvSpPr>
        <p:spPr bwMode="auto">
          <a:xfrm rot="10800000" flipV="1">
            <a:off x="7048872" y="2721917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94" name="AutoShape 256"/>
          <p:cNvSpPr>
            <a:spLocks noChangeAspect="1" noChangeArrowheads="1"/>
          </p:cNvSpPr>
          <p:nvPr/>
        </p:nvSpPr>
        <p:spPr bwMode="auto">
          <a:xfrm rot="10800000" flipV="1">
            <a:off x="4465862" y="2709608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96" name="AutoShape 256"/>
          <p:cNvSpPr>
            <a:spLocks noChangeAspect="1" noChangeArrowheads="1"/>
          </p:cNvSpPr>
          <p:nvPr/>
        </p:nvSpPr>
        <p:spPr bwMode="auto">
          <a:xfrm rot="10800000" flipV="1">
            <a:off x="2164905" y="2868104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99" name="AutoShape 256"/>
          <p:cNvSpPr>
            <a:spLocks noChangeAspect="1" noChangeArrowheads="1"/>
          </p:cNvSpPr>
          <p:nvPr/>
        </p:nvSpPr>
        <p:spPr bwMode="auto">
          <a:xfrm rot="10800000" flipV="1">
            <a:off x="2058541" y="3886707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0" name="AutoShape 256"/>
          <p:cNvSpPr>
            <a:spLocks noChangeAspect="1" noChangeArrowheads="1"/>
          </p:cNvSpPr>
          <p:nvPr/>
        </p:nvSpPr>
        <p:spPr bwMode="auto">
          <a:xfrm rot="10800000" flipV="1">
            <a:off x="2728392" y="3504456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1" name="AutoShape 256"/>
          <p:cNvSpPr>
            <a:spLocks noChangeAspect="1" noChangeArrowheads="1"/>
          </p:cNvSpPr>
          <p:nvPr/>
        </p:nvSpPr>
        <p:spPr bwMode="auto">
          <a:xfrm rot="10800000" flipV="1">
            <a:off x="2728391" y="5190077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2" name="AutoShape 256"/>
          <p:cNvSpPr>
            <a:spLocks noChangeAspect="1" noChangeArrowheads="1"/>
          </p:cNvSpPr>
          <p:nvPr/>
        </p:nvSpPr>
        <p:spPr bwMode="auto">
          <a:xfrm rot="10800000" flipV="1">
            <a:off x="2058541" y="6526288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3" name="AutoShape 256"/>
          <p:cNvSpPr>
            <a:spLocks noChangeAspect="1" noChangeArrowheads="1"/>
          </p:cNvSpPr>
          <p:nvPr/>
        </p:nvSpPr>
        <p:spPr bwMode="auto">
          <a:xfrm rot="10800000" flipV="1">
            <a:off x="2271266" y="7644500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4" name="AutoShape 256"/>
          <p:cNvSpPr>
            <a:spLocks noChangeAspect="1" noChangeArrowheads="1"/>
          </p:cNvSpPr>
          <p:nvPr/>
        </p:nvSpPr>
        <p:spPr bwMode="auto">
          <a:xfrm rot="10800000" flipV="1">
            <a:off x="4678587" y="8040960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5" name="AutoShape 256"/>
          <p:cNvSpPr>
            <a:spLocks noChangeAspect="1" noChangeArrowheads="1"/>
          </p:cNvSpPr>
          <p:nvPr/>
        </p:nvSpPr>
        <p:spPr bwMode="auto">
          <a:xfrm rot="10800000" flipV="1">
            <a:off x="6616824" y="7320880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" name="AutoShape 256"/>
          <p:cNvSpPr>
            <a:spLocks noChangeAspect="1" noChangeArrowheads="1"/>
          </p:cNvSpPr>
          <p:nvPr/>
        </p:nvSpPr>
        <p:spPr bwMode="auto">
          <a:xfrm rot="10800000" flipV="1">
            <a:off x="9005310" y="7943552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10" name="AutoShape 256"/>
          <p:cNvSpPr>
            <a:spLocks noChangeAspect="1" noChangeArrowheads="1"/>
          </p:cNvSpPr>
          <p:nvPr/>
        </p:nvSpPr>
        <p:spPr bwMode="auto">
          <a:xfrm rot="10800000" flipV="1">
            <a:off x="10361240" y="7444475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12" name="AutoShape 256"/>
          <p:cNvSpPr>
            <a:spLocks noChangeAspect="1" noChangeArrowheads="1"/>
          </p:cNvSpPr>
          <p:nvPr/>
        </p:nvSpPr>
        <p:spPr bwMode="auto">
          <a:xfrm rot="10800000" flipV="1">
            <a:off x="8911474" y="5728445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13" name="AutoShape 256"/>
          <p:cNvSpPr>
            <a:spLocks noChangeAspect="1" noChangeArrowheads="1"/>
          </p:cNvSpPr>
          <p:nvPr/>
        </p:nvSpPr>
        <p:spPr bwMode="auto">
          <a:xfrm rot="10800000" flipV="1">
            <a:off x="9425136" y="6525173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14" name="Picture 258" descr="C:\Documents and Settings\Admin\Мои документы\НПБ 160-97.files\Image378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9009074" y="8611647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" name="Picture 258" descr="C:\Documents and Settings\Admin\Мои документы\НПБ 160-97.files\Image378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9912846" y="839252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" name="Line 251"/>
          <p:cNvSpPr>
            <a:spLocks noChangeShapeType="1"/>
          </p:cNvSpPr>
          <p:nvPr/>
        </p:nvSpPr>
        <p:spPr bwMode="auto">
          <a:xfrm>
            <a:off x="2474580" y="6365008"/>
            <a:ext cx="0" cy="839839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0" name="Line 251"/>
          <p:cNvSpPr>
            <a:spLocks noChangeShapeType="1"/>
          </p:cNvSpPr>
          <p:nvPr/>
        </p:nvSpPr>
        <p:spPr bwMode="auto">
          <a:xfrm flipH="1" flipV="1">
            <a:off x="2474580" y="3268356"/>
            <a:ext cx="31927" cy="75919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1" name="Line 251"/>
          <p:cNvSpPr>
            <a:spLocks noChangeShapeType="1"/>
          </p:cNvSpPr>
          <p:nvPr/>
        </p:nvSpPr>
        <p:spPr bwMode="auto">
          <a:xfrm flipV="1">
            <a:off x="6328692" y="3026600"/>
            <a:ext cx="1224236" cy="314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4" name="Line 251"/>
          <p:cNvSpPr>
            <a:spLocks noChangeShapeType="1"/>
          </p:cNvSpPr>
          <p:nvPr/>
        </p:nvSpPr>
        <p:spPr bwMode="auto">
          <a:xfrm flipH="1">
            <a:off x="3920133" y="3033817"/>
            <a:ext cx="971179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5" name="Line 251"/>
          <p:cNvSpPr>
            <a:spLocks noChangeShapeType="1"/>
          </p:cNvSpPr>
          <p:nvPr/>
        </p:nvSpPr>
        <p:spPr bwMode="auto">
          <a:xfrm flipV="1">
            <a:off x="5930998" y="7692189"/>
            <a:ext cx="1224236" cy="314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6" name="Line 251"/>
          <p:cNvSpPr>
            <a:spLocks noChangeShapeType="1"/>
          </p:cNvSpPr>
          <p:nvPr/>
        </p:nvSpPr>
        <p:spPr bwMode="auto">
          <a:xfrm flipH="1">
            <a:off x="4044041" y="7692189"/>
            <a:ext cx="971179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9" name="Line 251"/>
          <p:cNvSpPr>
            <a:spLocks noChangeShapeType="1"/>
          </p:cNvSpPr>
          <p:nvPr/>
        </p:nvSpPr>
        <p:spPr bwMode="auto">
          <a:xfrm flipH="1">
            <a:off x="8579690" y="7209709"/>
            <a:ext cx="15703" cy="66955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0" name="Line 251"/>
          <p:cNvSpPr>
            <a:spLocks noChangeShapeType="1"/>
          </p:cNvSpPr>
          <p:nvPr/>
        </p:nvSpPr>
        <p:spPr bwMode="auto">
          <a:xfrm flipV="1">
            <a:off x="8532629" y="2842115"/>
            <a:ext cx="21654" cy="726009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4" name="Line 251"/>
          <p:cNvSpPr>
            <a:spLocks noChangeShapeType="1"/>
          </p:cNvSpPr>
          <p:nvPr/>
        </p:nvSpPr>
        <p:spPr bwMode="auto">
          <a:xfrm flipH="1">
            <a:off x="9524318" y="7499072"/>
            <a:ext cx="435217" cy="2183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" y="2157617"/>
            <a:ext cx="11319606" cy="7323503"/>
          </a:xfrm>
          <a:prstGeom prst="rect">
            <a:avLst/>
          </a:prstGeom>
        </p:spPr>
      </p:pic>
      <p:sp>
        <p:nvSpPr>
          <p:cNvPr id="19465" name="Rectangle 4"/>
          <p:cNvSpPr txBox="1">
            <a:spLocks noChangeArrowheads="1"/>
          </p:cNvSpPr>
          <p:nvPr/>
        </p:nvSpPr>
        <p:spPr bwMode="auto">
          <a:xfrm>
            <a:off x="0" y="192626"/>
            <a:ext cx="12801600" cy="75774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9600" tIns="55170" rIns="39600" bIns="55170" anchor="ctr">
            <a:spAutoFit/>
          </a:bodyPr>
          <a:lstStyle/>
          <a:p>
            <a:pPr algn="ctr" defTabSz="1543050" eaLnBrk="1" hangingPunct="1"/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ПАСПОРТ МАОУ ЛИЦЕЙ №13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Краснообск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1543050" eaLnBrk="1" hangingPunct="1"/>
            <a:r>
              <a:rPr lang="ru-RU" alt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Поэтажный план построек на территории объекта, план 3</a:t>
            </a:r>
            <a:r>
              <a:rPr lang="ru-RU" alt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-го этажа)</a:t>
            </a:r>
            <a:endParaRPr lang="ru-RU" altLang="ru-RU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AutoShape 224"/>
          <p:cNvSpPr>
            <a:spLocks noChangeAspect="1" noChangeArrowheads="1"/>
          </p:cNvSpPr>
          <p:nvPr/>
        </p:nvSpPr>
        <p:spPr bwMode="auto">
          <a:xfrm rot="10800000" flipV="1">
            <a:off x="10937304" y="1524205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9467" name="Text Box 225"/>
          <p:cNvSpPr txBox="1">
            <a:spLocks noChangeArrowheads="1"/>
          </p:cNvSpPr>
          <p:nvPr/>
        </p:nvSpPr>
        <p:spPr bwMode="auto">
          <a:xfrm>
            <a:off x="11729466" y="1581355"/>
            <a:ext cx="1082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Огнетушитель    </a:t>
            </a:r>
          </a:p>
        </p:txBody>
      </p:sp>
      <p:pic>
        <p:nvPicPr>
          <p:cNvPr id="19468" name="Picture 226" descr="C:\Documents and Settings\Admin\Мои документы\НПБ 160-97.files\Image378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937304" y="1868692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228"/>
          <p:cNvSpPr txBox="1">
            <a:spLocks noChangeArrowheads="1"/>
          </p:cNvSpPr>
          <p:nvPr/>
        </p:nvSpPr>
        <p:spPr bwMode="auto">
          <a:xfrm>
            <a:off x="11729466" y="1870280"/>
            <a:ext cx="10080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Телефон</a:t>
            </a:r>
          </a:p>
        </p:txBody>
      </p:sp>
      <p:sp>
        <p:nvSpPr>
          <p:cNvPr id="19471" name="Text Box 229"/>
          <p:cNvSpPr txBox="1">
            <a:spLocks noChangeArrowheads="1"/>
          </p:cNvSpPr>
          <p:nvPr/>
        </p:nvSpPr>
        <p:spPr bwMode="auto">
          <a:xfrm>
            <a:off x="11656441" y="2157617"/>
            <a:ext cx="9382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Путь эвакуации</a:t>
            </a:r>
          </a:p>
        </p:txBody>
      </p:sp>
      <p:sp>
        <p:nvSpPr>
          <p:cNvPr id="19473" name="Rectangle 231"/>
          <p:cNvSpPr>
            <a:spLocks noChangeArrowheads="1"/>
          </p:cNvSpPr>
          <p:nvPr/>
        </p:nvSpPr>
        <p:spPr bwMode="auto">
          <a:xfrm>
            <a:off x="10496550" y="1200200"/>
            <a:ext cx="2305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2813" eaLnBrk="1" hangingPunct="1"/>
            <a:r>
              <a:rPr lang="ru-RU" altLang="ru-RU" sz="1400"/>
              <a:t>Условные обозначения</a:t>
            </a:r>
          </a:p>
        </p:txBody>
      </p:sp>
      <p:grpSp>
        <p:nvGrpSpPr>
          <p:cNvPr id="19474" name="Group 233"/>
          <p:cNvGrpSpPr>
            <a:grpSpLocks/>
          </p:cNvGrpSpPr>
          <p:nvPr/>
        </p:nvGrpSpPr>
        <p:grpSpPr bwMode="auto">
          <a:xfrm>
            <a:off x="10864279" y="2411617"/>
            <a:ext cx="452437" cy="639763"/>
            <a:chOff x="1728" y="1440"/>
            <a:chExt cx="1440" cy="2325"/>
          </a:xfrm>
        </p:grpSpPr>
        <p:sp>
          <p:nvSpPr>
            <p:cNvPr id="19485" name="Rectangle 234"/>
            <p:cNvSpPr>
              <a:spLocks noChangeArrowheads="1"/>
            </p:cNvSpPr>
            <p:nvPr/>
          </p:nvSpPr>
          <p:spPr bwMode="auto">
            <a:xfrm>
              <a:off x="1728" y="1440"/>
              <a:ext cx="1440" cy="230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19486" name="Line 235"/>
            <p:cNvSpPr>
              <a:spLocks noChangeShapeType="1"/>
            </p:cNvSpPr>
            <p:nvPr/>
          </p:nvSpPr>
          <p:spPr bwMode="auto">
            <a:xfrm>
              <a:off x="2448" y="1440"/>
              <a:ext cx="0" cy="2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Line 236"/>
            <p:cNvSpPr>
              <a:spLocks noChangeShapeType="1"/>
            </p:cNvSpPr>
            <p:nvPr/>
          </p:nvSpPr>
          <p:spPr bwMode="auto">
            <a:xfrm>
              <a:off x="1728" y="1728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Line 237"/>
            <p:cNvSpPr>
              <a:spLocks noChangeShapeType="1"/>
            </p:cNvSpPr>
            <p:nvPr/>
          </p:nvSpPr>
          <p:spPr bwMode="auto">
            <a:xfrm>
              <a:off x="1728" y="2016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Line 238"/>
            <p:cNvSpPr>
              <a:spLocks noChangeShapeType="1"/>
            </p:cNvSpPr>
            <p:nvPr/>
          </p:nvSpPr>
          <p:spPr bwMode="auto">
            <a:xfrm>
              <a:off x="1728" y="2304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Line 239"/>
            <p:cNvSpPr>
              <a:spLocks noChangeShapeType="1"/>
            </p:cNvSpPr>
            <p:nvPr/>
          </p:nvSpPr>
          <p:spPr bwMode="auto">
            <a:xfrm>
              <a:off x="1728" y="2592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Line 240"/>
            <p:cNvSpPr>
              <a:spLocks noChangeShapeType="1"/>
            </p:cNvSpPr>
            <p:nvPr/>
          </p:nvSpPr>
          <p:spPr bwMode="auto">
            <a:xfrm>
              <a:off x="1728" y="2880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Line 241"/>
            <p:cNvSpPr>
              <a:spLocks noChangeShapeType="1"/>
            </p:cNvSpPr>
            <p:nvPr/>
          </p:nvSpPr>
          <p:spPr bwMode="auto">
            <a:xfrm>
              <a:off x="1728" y="3456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Line 242"/>
            <p:cNvSpPr>
              <a:spLocks noChangeShapeType="1"/>
            </p:cNvSpPr>
            <p:nvPr/>
          </p:nvSpPr>
          <p:spPr bwMode="auto">
            <a:xfrm>
              <a:off x="1728" y="3168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Line 243"/>
            <p:cNvSpPr>
              <a:spLocks noChangeShapeType="1"/>
            </p:cNvSpPr>
            <p:nvPr/>
          </p:nvSpPr>
          <p:spPr bwMode="auto">
            <a:xfrm flipH="1">
              <a:off x="1728" y="1440"/>
              <a:ext cx="720" cy="2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Line 244"/>
            <p:cNvSpPr>
              <a:spLocks noChangeShapeType="1"/>
            </p:cNvSpPr>
            <p:nvPr/>
          </p:nvSpPr>
          <p:spPr bwMode="auto">
            <a:xfrm flipV="1">
              <a:off x="2790" y="1452"/>
              <a:ext cx="0" cy="2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Line 245"/>
            <p:cNvSpPr>
              <a:spLocks noChangeShapeType="1"/>
            </p:cNvSpPr>
            <p:nvPr/>
          </p:nvSpPr>
          <p:spPr bwMode="auto">
            <a:xfrm>
              <a:off x="2130" y="1458"/>
              <a:ext cx="0" cy="9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Line 246"/>
            <p:cNvSpPr>
              <a:spLocks noChangeShapeType="1"/>
            </p:cNvSpPr>
            <p:nvPr/>
          </p:nvSpPr>
          <p:spPr bwMode="auto">
            <a:xfrm>
              <a:off x="2130" y="2469"/>
              <a:ext cx="0" cy="1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5" name="Text Box 247"/>
          <p:cNvSpPr txBox="1">
            <a:spLocks noChangeArrowheads="1"/>
          </p:cNvSpPr>
          <p:nvPr/>
        </p:nvSpPr>
        <p:spPr bwMode="auto">
          <a:xfrm>
            <a:off x="11656441" y="2517980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лестница</a:t>
            </a:r>
          </a:p>
        </p:txBody>
      </p:sp>
      <p:sp>
        <p:nvSpPr>
          <p:cNvPr id="19484" name="Line 251"/>
          <p:cNvSpPr>
            <a:spLocks noChangeShapeType="1"/>
          </p:cNvSpPr>
          <p:nvPr/>
        </p:nvSpPr>
        <p:spPr bwMode="auto">
          <a:xfrm>
            <a:off x="10864279" y="2302080"/>
            <a:ext cx="57626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" name="AutoShape 224"/>
          <p:cNvSpPr>
            <a:spLocks noChangeAspect="1" noChangeArrowheads="1"/>
          </p:cNvSpPr>
          <p:nvPr/>
        </p:nvSpPr>
        <p:spPr bwMode="auto">
          <a:xfrm rot="10800000" flipV="1">
            <a:off x="9353128" y="3504456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58" name="AutoShape 224"/>
          <p:cNvSpPr>
            <a:spLocks noChangeAspect="1" noChangeArrowheads="1"/>
          </p:cNvSpPr>
          <p:nvPr/>
        </p:nvSpPr>
        <p:spPr bwMode="auto">
          <a:xfrm rot="10800000" flipV="1">
            <a:off x="8993088" y="2873931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59" name="AutoShape 224"/>
          <p:cNvSpPr>
            <a:spLocks noChangeAspect="1" noChangeArrowheads="1"/>
          </p:cNvSpPr>
          <p:nvPr/>
        </p:nvSpPr>
        <p:spPr bwMode="auto">
          <a:xfrm rot="10800000" flipV="1">
            <a:off x="6870308" y="3074815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0" name="AutoShape 224"/>
          <p:cNvSpPr>
            <a:spLocks noChangeAspect="1" noChangeArrowheads="1"/>
          </p:cNvSpPr>
          <p:nvPr/>
        </p:nvSpPr>
        <p:spPr bwMode="auto">
          <a:xfrm rot="10800000" flipV="1">
            <a:off x="5386245" y="3039664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1" name="AutoShape 224"/>
          <p:cNvSpPr>
            <a:spLocks noChangeAspect="1" noChangeArrowheads="1"/>
          </p:cNvSpPr>
          <p:nvPr/>
        </p:nvSpPr>
        <p:spPr bwMode="auto">
          <a:xfrm rot="10800000" flipV="1">
            <a:off x="3304456" y="3502679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2" name="AutoShape 224"/>
          <p:cNvSpPr>
            <a:spLocks noChangeAspect="1" noChangeArrowheads="1"/>
          </p:cNvSpPr>
          <p:nvPr/>
        </p:nvSpPr>
        <p:spPr bwMode="auto">
          <a:xfrm rot="10800000" flipV="1">
            <a:off x="1936304" y="3302654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3" name="AutoShape 224"/>
          <p:cNvSpPr>
            <a:spLocks noChangeAspect="1" noChangeArrowheads="1"/>
          </p:cNvSpPr>
          <p:nvPr/>
        </p:nvSpPr>
        <p:spPr bwMode="auto">
          <a:xfrm rot="10800000" flipV="1">
            <a:off x="2440360" y="4800600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4" name="AutoShape 224"/>
          <p:cNvSpPr>
            <a:spLocks noChangeAspect="1" noChangeArrowheads="1"/>
          </p:cNvSpPr>
          <p:nvPr/>
        </p:nvSpPr>
        <p:spPr bwMode="auto">
          <a:xfrm rot="10800000" flipV="1">
            <a:off x="1829624" y="6024736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5" name="AutoShape 224"/>
          <p:cNvSpPr>
            <a:spLocks noChangeAspect="1" noChangeArrowheads="1"/>
          </p:cNvSpPr>
          <p:nvPr/>
        </p:nvSpPr>
        <p:spPr bwMode="auto">
          <a:xfrm rot="10800000" flipV="1">
            <a:off x="2440360" y="6940835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6" name="AutoShape 224"/>
          <p:cNvSpPr>
            <a:spLocks noChangeAspect="1" noChangeArrowheads="1"/>
          </p:cNvSpPr>
          <p:nvPr/>
        </p:nvSpPr>
        <p:spPr bwMode="auto">
          <a:xfrm rot="10800000" flipV="1">
            <a:off x="2333997" y="7812562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8" name="AutoShape 224"/>
          <p:cNvSpPr>
            <a:spLocks noChangeAspect="1" noChangeArrowheads="1"/>
          </p:cNvSpPr>
          <p:nvPr/>
        </p:nvSpPr>
        <p:spPr bwMode="auto">
          <a:xfrm rot="10800000" flipV="1">
            <a:off x="3304456" y="8256984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70" name="AutoShape 224"/>
          <p:cNvSpPr>
            <a:spLocks noChangeAspect="1" noChangeArrowheads="1"/>
          </p:cNvSpPr>
          <p:nvPr/>
        </p:nvSpPr>
        <p:spPr bwMode="auto">
          <a:xfrm rot="10800000" flipV="1">
            <a:off x="5492607" y="7612537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73" name="AutoShape 224"/>
          <p:cNvSpPr>
            <a:spLocks noChangeAspect="1" noChangeArrowheads="1"/>
          </p:cNvSpPr>
          <p:nvPr/>
        </p:nvSpPr>
        <p:spPr bwMode="auto">
          <a:xfrm rot="10800000" flipV="1">
            <a:off x="6976670" y="8255207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77" name="AutoShape 224"/>
          <p:cNvSpPr>
            <a:spLocks noChangeAspect="1" noChangeArrowheads="1"/>
          </p:cNvSpPr>
          <p:nvPr/>
        </p:nvSpPr>
        <p:spPr bwMode="auto">
          <a:xfrm rot="10800000" flipV="1">
            <a:off x="8993089" y="7608912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78" name="AutoShape 224"/>
          <p:cNvSpPr>
            <a:spLocks noChangeAspect="1" noChangeArrowheads="1"/>
          </p:cNvSpPr>
          <p:nvPr/>
        </p:nvSpPr>
        <p:spPr bwMode="auto">
          <a:xfrm rot="10800000" flipV="1">
            <a:off x="10216815" y="7509759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80" name="Line 251"/>
          <p:cNvSpPr>
            <a:spLocks noChangeShapeType="1"/>
          </p:cNvSpPr>
          <p:nvPr/>
        </p:nvSpPr>
        <p:spPr bwMode="auto">
          <a:xfrm>
            <a:off x="5780738" y="3502679"/>
            <a:ext cx="108957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2" name="Line 251"/>
          <p:cNvSpPr>
            <a:spLocks noChangeShapeType="1"/>
          </p:cNvSpPr>
          <p:nvPr/>
        </p:nvSpPr>
        <p:spPr bwMode="auto">
          <a:xfrm>
            <a:off x="5856015" y="7985014"/>
            <a:ext cx="108957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3" name="Line 251"/>
          <p:cNvSpPr>
            <a:spLocks noChangeShapeType="1"/>
          </p:cNvSpPr>
          <p:nvPr/>
        </p:nvSpPr>
        <p:spPr bwMode="auto">
          <a:xfrm flipH="1">
            <a:off x="3736504" y="7978423"/>
            <a:ext cx="99222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4" name="Line 251"/>
          <p:cNvSpPr>
            <a:spLocks noChangeShapeType="1"/>
          </p:cNvSpPr>
          <p:nvPr/>
        </p:nvSpPr>
        <p:spPr bwMode="auto">
          <a:xfrm flipH="1">
            <a:off x="3736504" y="3504110"/>
            <a:ext cx="99222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" name="Line 251"/>
          <p:cNvSpPr>
            <a:spLocks noChangeShapeType="1"/>
          </p:cNvSpPr>
          <p:nvPr/>
        </p:nvSpPr>
        <p:spPr bwMode="auto">
          <a:xfrm flipV="1">
            <a:off x="2293853" y="3702705"/>
            <a:ext cx="15892" cy="7920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3" name="Line 251"/>
          <p:cNvSpPr>
            <a:spLocks noChangeShapeType="1"/>
          </p:cNvSpPr>
          <p:nvPr/>
        </p:nvSpPr>
        <p:spPr bwMode="auto">
          <a:xfrm flipH="1">
            <a:off x="2287959" y="6255959"/>
            <a:ext cx="5894" cy="94549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9" y="2157617"/>
            <a:ext cx="10922782" cy="7323503"/>
          </a:xfrm>
          <a:prstGeom prst="rect">
            <a:avLst/>
          </a:prstGeom>
        </p:spPr>
      </p:pic>
      <p:sp>
        <p:nvSpPr>
          <p:cNvPr id="19465" name="Rectangle 4"/>
          <p:cNvSpPr txBox="1">
            <a:spLocks noChangeArrowheads="1"/>
          </p:cNvSpPr>
          <p:nvPr/>
        </p:nvSpPr>
        <p:spPr bwMode="auto">
          <a:xfrm>
            <a:off x="0" y="192626"/>
            <a:ext cx="12801600" cy="75774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9600" tIns="55170" rIns="39600" bIns="55170" anchor="ctr">
            <a:spAutoFit/>
          </a:bodyPr>
          <a:lstStyle/>
          <a:p>
            <a:pPr algn="ctr" defTabSz="1543050" eaLnBrk="1" hangingPunct="1"/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ПАСПОРТ МАОУ ЛИЦЕЙ №13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Краснообск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1543050" eaLnBrk="1" hangingPunct="1"/>
            <a:r>
              <a:rPr lang="ru-RU" alt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Поэтажный план построек на территории объекта, план 4</a:t>
            </a:r>
            <a:r>
              <a:rPr lang="ru-RU" alt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-го этажа)</a:t>
            </a:r>
            <a:endParaRPr lang="ru-RU" altLang="ru-RU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AutoShape 224"/>
          <p:cNvSpPr>
            <a:spLocks noChangeAspect="1" noChangeArrowheads="1"/>
          </p:cNvSpPr>
          <p:nvPr/>
        </p:nvSpPr>
        <p:spPr bwMode="auto">
          <a:xfrm rot="10800000" flipV="1">
            <a:off x="10937304" y="1524205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9467" name="Text Box 225"/>
          <p:cNvSpPr txBox="1">
            <a:spLocks noChangeArrowheads="1"/>
          </p:cNvSpPr>
          <p:nvPr/>
        </p:nvSpPr>
        <p:spPr bwMode="auto">
          <a:xfrm>
            <a:off x="11729466" y="1581355"/>
            <a:ext cx="1082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Огнетушитель    </a:t>
            </a:r>
          </a:p>
        </p:txBody>
      </p:sp>
      <p:pic>
        <p:nvPicPr>
          <p:cNvPr id="19468" name="Picture 226" descr="C:\Documents and Settings\Admin\Мои документы\НПБ 160-97.files\Image378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937304" y="1868692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228"/>
          <p:cNvSpPr txBox="1">
            <a:spLocks noChangeArrowheads="1"/>
          </p:cNvSpPr>
          <p:nvPr/>
        </p:nvSpPr>
        <p:spPr bwMode="auto">
          <a:xfrm>
            <a:off x="11729466" y="1870280"/>
            <a:ext cx="10080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Телефон</a:t>
            </a:r>
          </a:p>
        </p:txBody>
      </p:sp>
      <p:sp>
        <p:nvSpPr>
          <p:cNvPr id="19471" name="Text Box 229"/>
          <p:cNvSpPr txBox="1">
            <a:spLocks noChangeArrowheads="1"/>
          </p:cNvSpPr>
          <p:nvPr/>
        </p:nvSpPr>
        <p:spPr bwMode="auto">
          <a:xfrm>
            <a:off x="11656441" y="2157617"/>
            <a:ext cx="9382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Путь эвакуации</a:t>
            </a:r>
          </a:p>
        </p:txBody>
      </p:sp>
      <p:sp>
        <p:nvSpPr>
          <p:cNvPr id="19473" name="Rectangle 231"/>
          <p:cNvSpPr>
            <a:spLocks noChangeArrowheads="1"/>
          </p:cNvSpPr>
          <p:nvPr/>
        </p:nvSpPr>
        <p:spPr bwMode="auto">
          <a:xfrm>
            <a:off x="10496550" y="1200200"/>
            <a:ext cx="2305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2813" eaLnBrk="1" hangingPunct="1"/>
            <a:r>
              <a:rPr lang="ru-RU" altLang="ru-RU" sz="1400"/>
              <a:t>Условные обозначения</a:t>
            </a:r>
          </a:p>
        </p:txBody>
      </p:sp>
      <p:grpSp>
        <p:nvGrpSpPr>
          <p:cNvPr id="19474" name="Group 233"/>
          <p:cNvGrpSpPr>
            <a:grpSpLocks/>
          </p:cNvGrpSpPr>
          <p:nvPr/>
        </p:nvGrpSpPr>
        <p:grpSpPr bwMode="auto">
          <a:xfrm>
            <a:off x="10864279" y="2411617"/>
            <a:ext cx="452437" cy="639763"/>
            <a:chOff x="1728" y="1440"/>
            <a:chExt cx="1440" cy="2325"/>
          </a:xfrm>
        </p:grpSpPr>
        <p:sp>
          <p:nvSpPr>
            <p:cNvPr id="19485" name="Rectangle 234"/>
            <p:cNvSpPr>
              <a:spLocks noChangeArrowheads="1"/>
            </p:cNvSpPr>
            <p:nvPr/>
          </p:nvSpPr>
          <p:spPr bwMode="auto">
            <a:xfrm>
              <a:off x="1728" y="1440"/>
              <a:ext cx="1440" cy="230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19486" name="Line 235"/>
            <p:cNvSpPr>
              <a:spLocks noChangeShapeType="1"/>
            </p:cNvSpPr>
            <p:nvPr/>
          </p:nvSpPr>
          <p:spPr bwMode="auto">
            <a:xfrm>
              <a:off x="2448" y="1440"/>
              <a:ext cx="0" cy="2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Line 236"/>
            <p:cNvSpPr>
              <a:spLocks noChangeShapeType="1"/>
            </p:cNvSpPr>
            <p:nvPr/>
          </p:nvSpPr>
          <p:spPr bwMode="auto">
            <a:xfrm>
              <a:off x="1728" y="1728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Line 237"/>
            <p:cNvSpPr>
              <a:spLocks noChangeShapeType="1"/>
            </p:cNvSpPr>
            <p:nvPr/>
          </p:nvSpPr>
          <p:spPr bwMode="auto">
            <a:xfrm>
              <a:off x="1728" y="2016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Line 238"/>
            <p:cNvSpPr>
              <a:spLocks noChangeShapeType="1"/>
            </p:cNvSpPr>
            <p:nvPr/>
          </p:nvSpPr>
          <p:spPr bwMode="auto">
            <a:xfrm>
              <a:off x="1728" y="2304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Line 239"/>
            <p:cNvSpPr>
              <a:spLocks noChangeShapeType="1"/>
            </p:cNvSpPr>
            <p:nvPr/>
          </p:nvSpPr>
          <p:spPr bwMode="auto">
            <a:xfrm>
              <a:off x="1728" y="2592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Line 240"/>
            <p:cNvSpPr>
              <a:spLocks noChangeShapeType="1"/>
            </p:cNvSpPr>
            <p:nvPr/>
          </p:nvSpPr>
          <p:spPr bwMode="auto">
            <a:xfrm>
              <a:off x="1728" y="2880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Line 241"/>
            <p:cNvSpPr>
              <a:spLocks noChangeShapeType="1"/>
            </p:cNvSpPr>
            <p:nvPr/>
          </p:nvSpPr>
          <p:spPr bwMode="auto">
            <a:xfrm>
              <a:off x="1728" y="3456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Line 242"/>
            <p:cNvSpPr>
              <a:spLocks noChangeShapeType="1"/>
            </p:cNvSpPr>
            <p:nvPr/>
          </p:nvSpPr>
          <p:spPr bwMode="auto">
            <a:xfrm>
              <a:off x="1728" y="3168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Line 243"/>
            <p:cNvSpPr>
              <a:spLocks noChangeShapeType="1"/>
            </p:cNvSpPr>
            <p:nvPr/>
          </p:nvSpPr>
          <p:spPr bwMode="auto">
            <a:xfrm flipH="1">
              <a:off x="1728" y="1440"/>
              <a:ext cx="720" cy="2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Line 244"/>
            <p:cNvSpPr>
              <a:spLocks noChangeShapeType="1"/>
            </p:cNvSpPr>
            <p:nvPr/>
          </p:nvSpPr>
          <p:spPr bwMode="auto">
            <a:xfrm flipV="1">
              <a:off x="2790" y="1452"/>
              <a:ext cx="0" cy="2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Line 245"/>
            <p:cNvSpPr>
              <a:spLocks noChangeShapeType="1"/>
            </p:cNvSpPr>
            <p:nvPr/>
          </p:nvSpPr>
          <p:spPr bwMode="auto">
            <a:xfrm>
              <a:off x="2130" y="1458"/>
              <a:ext cx="0" cy="9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Line 246"/>
            <p:cNvSpPr>
              <a:spLocks noChangeShapeType="1"/>
            </p:cNvSpPr>
            <p:nvPr/>
          </p:nvSpPr>
          <p:spPr bwMode="auto">
            <a:xfrm>
              <a:off x="2130" y="2469"/>
              <a:ext cx="0" cy="1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5" name="Text Box 247"/>
          <p:cNvSpPr txBox="1">
            <a:spLocks noChangeArrowheads="1"/>
          </p:cNvSpPr>
          <p:nvPr/>
        </p:nvSpPr>
        <p:spPr bwMode="auto">
          <a:xfrm>
            <a:off x="11656441" y="2517980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altLang="ru-RU" sz="800"/>
              <a:t>лестница</a:t>
            </a:r>
          </a:p>
        </p:txBody>
      </p:sp>
      <p:sp>
        <p:nvSpPr>
          <p:cNvPr id="19484" name="Line 251"/>
          <p:cNvSpPr>
            <a:spLocks noChangeShapeType="1"/>
          </p:cNvSpPr>
          <p:nvPr/>
        </p:nvSpPr>
        <p:spPr bwMode="auto">
          <a:xfrm>
            <a:off x="10864279" y="2302080"/>
            <a:ext cx="57626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" name="AutoShape 224"/>
          <p:cNvSpPr>
            <a:spLocks noChangeAspect="1" noChangeArrowheads="1"/>
          </p:cNvSpPr>
          <p:nvPr/>
        </p:nvSpPr>
        <p:spPr bwMode="auto">
          <a:xfrm rot="10800000" flipV="1">
            <a:off x="4226494" y="2881268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58" name="AutoShape 224"/>
          <p:cNvSpPr>
            <a:spLocks noChangeAspect="1" noChangeArrowheads="1"/>
          </p:cNvSpPr>
          <p:nvPr/>
        </p:nvSpPr>
        <p:spPr bwMode="auto">
          <a:xfrm rot="10800000" flipV="1">
            <a:off x="8780363" y="2834036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59" name="AutoShape 224"/>
          <p:cNvSpPr>
            <a:spLocks noChangeAspect="1" noChangeArrowheads="1"/>
          </p:cNvSpPr>
          <p:nvPr/>
        </p:nvSpPr>
        <p:spPr bwMode="auto">
          <a:xfrm rot="10800000" flipV="1">
            <a:off x="7372077" y="3504457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0" name="AutoShape 224"/>
          <p:cNvSpPr>
            <a:spLocks noChangeAspect="1" noChangeArrowheads="1"/>
          </p:cNvSpPr>
          <p:nvPr/>
        </p:nvSpPr>
        <p:spPr bwMode="auto">
          <a:xfrm rot="10800000" flipV="1">
            <a:off x="5386245" y="3039664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70" name="AutoShape 224"/>
          <p:cNvSpPr>
            <a:spLocks noChangeAspect="1" noChangeArrowheads="1"/>
          </p:cNvSpPr>
          <p:nvPr/>
        </p:nvSpPr>
        <p:spPr bwMode="auto">
          <a:xfrm rot="10800000" flipV="1">
            <a:off x="3160440" y="7878410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73" name="AutoShape 224"/>
          <p:cNvSpPr>
            <a:spLocks noChangeAspect="1" noChangeArrowheads="1"/>
          </p:cNvSpPr>
          <p:nvPr/>
        </p:nvSpPr>
        <p:spPr bwMode="auto">
          <a:xfrm rot="10800000" flipV="1">
            <a:off x="6976670" y="8255207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77" name="AutoShape 224"/>
          <p:cNvSpPr>
            <a:spLocks noChangeAspect="1" noChangeArrowheads="1"/>
          </p:cNvSpPr>
          <p:nvPr/>
        </p:nvSpPr>
        <p:spPr bwMode="auto">
          <a:xfrm rot="10800000" flipV="1">
            <a:off x="8886725" y="8323919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78" name="AutoShape 224"/>
          <p:cNvSpPr>
            <a:spLocks noChangeAspect="1" noChangeArrowheads="1"/>
          </p:cNvSpPr>
          <p:nvPr/>
        </p:nvSpPr>
        <p:spPr bwMode="auto">
          <a:xfrm rot="10800000" flipV="1">
            <a:off x="5386244" y="8251423"/>
            <a:ext cx="212725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80" name="Line 251"/>
          <p:cNvSpPr>
            <a:spLocks noChangeShapeType="1"/>
          </p:cNvSpPr>
          <p:nvPr/>
        </p:nvSpPr>
        <p:spPr bwMode="auto">
          <a:xfrm>
            <a:off x="5979150" y="3432448"/>
            <a:ext cx="108957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2" name="Line 251"/>
          <p:cNvSpPr>
            <a:spLocks noChangeShapeType="1"/>
          </p:cNvSpPr>
          <p:nvPr/>
        </p:nvSpPr>
        <p:spPr bwMode="auto">
          <a:xfrm>
            <a:off x="5856015" y="7985014"/>
            <a:ext cx="108957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3" name="Line 251"/>
          <p:cNvSpPr>
            <a:spLocks noChangeShapeType="1"/>
          </p:cNvSpPr>
          <p:nvPr/>
        </p:nvSpPr>
        <p:spPr bwMode="auto">
          <a:xfrm flipH="1">
            <a:off x="3736504" y="7978423"/>
            <a:ext cx="99222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4" name="Line 251"/>
          <p:cNvSpPr>
            <a:spLocks noChangeShapeType="1"/>
          </p:cNvSpPr>
          <p:nvPr/>
        </p:nvSpPr>
        <p:spPr bwMode="auto">
          <a:xfrm flipH="1">
            <a:off x="3730384" y="3432448"/>
            <a:ext cx="99222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639763" y="384175"/>
            <a:ext cx="11522075" cy="455613"/>
          </a:xfrm>
        </p:spPr>
        <p:txBody>
          <a:bodyPr/>
          <a:lstStyle/>
          <a:p>
            <a:pPr eaLnBrk="1" hangingPunct="1"/>
            <a:r>
              <a:rPr lang="ru-RU" altLang="ru-RU" sz="1400" smtClean="0">
                <a:solidFill>
                  <a:srgbClr val="0000FF"/>
                </a:solidFill>
              </a:rPr>
              <a:t>оценка защищенности</a:t>
            </a:r>
          </a:p>
        </p:txBody>
      </p:sp>
      <p:graphicFrame>
        <p:nvGraphicFramePr>
          <p:cNvPr id="209923" name="Group 3"/>
          <p:cNvGraphicFramePr>
            <a:graphicFrameLocks noGrp="1"/>
          </p:cNvGraphicFramePr>
          <p:nvPr/>
        </p:nvGraphicFramePr>
        <p:xfrm>
          <a:off x="0" y="1200150"/>
          <a:ext cx="12801600" cy="8353427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00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82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50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п.п.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425">
                <a:tc gridSpan="4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морского транспорта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2275">
                <a:tc gridSpan="4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ПЖВО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электросетях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системах газоснабжения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системах теплоснабжения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Январь-Апрель, Октябрь-Декабрь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системах водоснабжения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09" marR="93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1556" marR="515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50400" marR="50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отсутствует</a:t>
                      </a:r>
                    </a:p>
                  </a:txBody>
                  <a:tcPr marL="51556" marR="515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21588" name="Text Box 65"/>
          <p:cNvSpPr txBox="1">
            <a:spLocks noChangeArrowheads="1"/>
          </p:cNvSpPr>
          <p:nvPr/>
        </p:nvSpPr>
        <p:spPr bwMode="auto">
          <a:xfrm>
            <a:off x="11872913" y="263525"/>
            <a:ext cx="642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0" rIns="91421" bIns="45710">
            <a:spAutoFit/>
          </a:bodyPr>
          <a:lstStyle/>
          <a:p>
            <a:pPr defTabSz="1279525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п. 3.3.</a:t>
            </a:r>
          </a:p>
        </p:txBody>
      </p:sp>
      <p:pic>
        <p:nvPicPr>
          <p:cNvPr id="21589" name="Picture 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63" y="7031038"/>
            <a:ext cx="18018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90" name="Picture 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588" y="7967663"/>
            <a:ext cx="18018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91" name="Picture 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588" y="8543925"/>
            <a:ext cx="18018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92" name="Text Box 65"/>
          <p:cNvSpPr txBox="1">
            <a:spLocks noChangeArrowheads="1"/>
          </p:cNvSpPr>
          <p:nvPr/>
        </p:nvSpPr>
        <p:spPr bwMode="auto">
          <a:xfrm>
            <a:off x="12082463" y="336550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п. 3.4.</a:t>
            </a:r>
          </a:p>
        </p:txBody>
      </p:sp>
      <p:sp>
        <p:nvSpPr>
          <p:cNvPr id="21593" name="Rectangle 4"/>
          <p:cNvSpPr txBox="1">
            <a:spLocks noChangeArrowheads="1"/>
          </p:cNvSpPr>
          <p:nvPr/>
        </p:nvSpPr>
        <p:spPr bwMode="auto">
          <a:xfrm>
            <a:off x="0" y="110500"/>
            <a:ext cx="12801600" cy="709274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9600" tIns="55170" rIns="39600" bIns="55170" anchor="ctr">
            <a:spAutoFit/>
          </a:bodyPr>
          <a:lstStyle/>
          <a:p>
            <a:pPr algn="ctr" defTabSz="1543050" eaLnBrk="1" hangingPunct="1"/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ПАСПОРТ МАОУ ЛИЦЕЙ №13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Краснообск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1543050" eaLnBrk="1" hangingPunct="1">
              <a:lnSpc>
                <a:spcPct val="85000"/>
              </a:lnSpc>
            </a:pPr>
            <a:r>
              <a:rPr lang="ru-RU" alt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2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3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957</Words>
  <Application>Microsoft Office PowerPoint</Application>
  <PresentationFormat>A3 (297x420 мм)</PresentationFormat>
  <Paragraphs>276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3_Тема Office</vt:lpstr>
      <vt:lpstr>Титульный лист</vt:lpstr>
      <vt:lpstr>Титульный лист</vt:lpstr>
      <vt:lpstr>Титульный 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защищенности</vt:lpstr>
      <vt:lpstr>Презентация PowerPoint</vt:lpstr>
      <vt:lpstr>Титульный лист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gpn_gor</dc:creator>
  <cp:lastModifiedBy>Александр</cp:lastModifiedBy>
  <cp:revision>246</cp:revision>
  <cp:lastPrinted>2017-02-17T10:14:01Z</cp:lastPrinted>
  <dcterms:modified xsi:type="dcterms:W3CDTF">2020-02-13T09:03:13Z</dcterms:modified>
</cp:coreProperties>
</file>